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6" r:id="rId4"/>
    <p:sldId id="258" r:id="rId5"/>
    <p:sldId id="290" r:id="rId6"/>
    <p:sldId id="281" r:id="rId7"/>
    <p:sldId id="277" r:id="rId8"/>
    <p:sldId id="278" r:id="rId9"/>
    <p:sldId id="291" r:id="rId10"/>
    <p:sldId id="279" r:id="rId11"/>
    <p:sldId id="280" r:id="rId12"/>
    <p:sldId id="294" r:id="rId13"/>
    <p:sldId id="261" r:id="rId14"/>
    <p:sldId id="293" r:id="rId15"/>
    <p:sldId id="292" r:id="rId16"/>
    <p:sldId id="260" r:id="rId17"/>
    <p:sldId id="262" r:id="rId18"/>
    <p:sldId id="295" r:id="rId19"/>
    <p:sldId id="263" r:id="rId20"/>
    <p:sldId id="298" r:id="rId21"/>
    <p:sldId id="296" r:id="rId22"/>
    <p:sldId id="289" r:id="rId23"/>
    <p:sldId id="264" r:id="rId24"/>
    <p:sldId id="265" r:id="rId25"/>
    <p:sldId id="299" r:id="rId26"/>
    <p:sldId id="266" r:id="rId27"/>
    <p:sldId id="267" r:id="rId28"/>
    <p:sldId id="300" r:id="rId29"/>
    <p:sldId id="302" r:id="rId30"/>
    <p:sldId id="269" r:id="rId31"/>
    <p:sldId id="301" r:id="rId32"/>
    <p:sldId id="268" r:id="rId33"/>
    <p:sldId id="282" r:id="rId34"/>
    <p:sldId id="307" r:id="rId35"/>
    <p:sldId id="286" r:id="rId36"/>
    <p:sldId id="270" r:id="rId37"/>
    <p:sldId id="288" r:id="rId38"/>
    <p:sldId id="271" r:id="rId39"/>
    <p:sldId id="304" r:id="rId40"/>
    <p:sldId id="272" r:id="rId41"/>
    <p:sldId id="305" r:id="rId42"/>
    <p:sldId id="274" r:id="rId43"/>
    <p:sldId id="275" r:id="rId44"/>
    <p:sldId id="306" r:id="rId45"/>
    <p:sldId id="284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08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A4505-3F1F-4CE0-9363-A0B6D6BE0F1F}" type="datetimeFigureOut">
              <a:rPr lang="ru-RU" smtClean="0"/>
              <a:pPr/>
              <a:t>13.07.2017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272AD-2511-4F29-B9BC-64EE03E2BC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409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A4505-3F1F-4CE0-9363-A0B6D6BE0F1F}" type="datetimeFigureOut">
              <a:rPr lang="ru-RU" smtClean="0"/>
              <a:pPr/>
              <a:t>13.07.2017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272AD-2511-4F29-B9BC-64EE03E2BC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371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A4505-3F1F-4CE0-9363-A0B6D6BE0F1F}" type="datetimeFigureOut">
              <a:rPr lang="ru-RU" smtClean="0"/>
              <a:pPr/>
              <a:t>13.07.2017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272AD-2511-4F29-B9BC-64EE03E2BC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836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A4505-3F1F-4CE0-9363-A0B6D6BE0F1F}" type="datetimeFigureOut">
              <a:rPr lang="ru-RU" smtClean="0"/>
              <a:pPr/>
              <a:t>13.07.2017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272AD-2511-4F29-B9BC-64EE03E2BC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309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A4505-3F1F-4CE0-9363-A0B6D6BE0F1F}" type="datetimeFigureOut">
              <a:rPr lang="ru-RU" smtClean="0"/>
              <a:pPr/>
              <a:t>13.07.2017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272AD-2511-4F29-B9BC-64EE03E2BC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001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A4505-3F1F-4CE0-9363-A0B6D6BE0F1F}" type="datetimeFigureOut">
              <a:rPr lang="ru-RU" smtClean="0"/>
              <a:pPr/>
              <a:t>13.07.2017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272AD-2511-4F29-B9BC-64EE03E2BC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386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A4505-3F1F-4CE0-9363-A0B6D6BE0F1F}" type="datetimeFigureOut">
              <a:rPr lang="ru-RU" smtClean="0"/>
              <a:pPr/>
              <a:t>13.07.2017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272AD-2511-4F29-B9BC-64EE03E2BC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409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A4505-3F1F-4CE0-9363-A0B6D6BE0F1F}" type="datetimeFigureOut">
              <a:rPr lang="ru-RU" smtClean="0"/>
              <a:pPr/>
              <a:t>13.07.2017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272AD-2511-4F29-B9BC-64EE03E2BC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883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A4505-3F1F-4CE0-9363-A0B6D6BE0F1F}" type="datetimeFigureOut">
              <a:rPr lang="ru-RU" smtClean="0"/>
              <a:pPr/>
              <a:t>13.07.2017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272AD-2511-4F29-B9BC-64EE03E2BC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047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A4505-3F1F-4CE0-9363-A0B6D6BE0F1F}" type="datetimeFigureOut">
              <a:rPr lang="ru-RU" smtClean="0"/>
              <a:pPr/>
              <a:t>13.07.2017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272AD-2511-4F29-B9BC-64EE03E2BC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308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A4505-3F1F-4CE0-9363-A0B6D6BE0F1F}" type="datetimeFigureOut">
              <a:rPr lang="ru-RU" smtClean="0"/>
              <a:pPr/>
              <a:t>13.07.2017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272AD-2511-4F29-B9BC-64EE03E2BC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063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A4505-3F1F-4CE0-9363-A0B6D6BE0F1F}" type="datetimeFigureOut">
              <a:rPr lang="ru-RU" smtClean="0"/>
              <a:pPr/>
              <a:t>13.07.2017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272AD-2511-4F29-B9BC-64EE03E2BC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530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060848"/>
            <a:ext cx="7772400" cy="2160239"/>
          </a:xfrm>
        </p:spPr>
        <p:txBody>
          <a:bodyPr>
            <a:noAutofit/>
          </a:bodyPr>
          <a:lstStyle/>
          <a:p>
            <a:r>
              <a:rPr lang="ru-RU" sz="2800" dirty="0" smtClean="0"/>
              <a:t>Обновление содержания развивающей предметно-пространственной среды </a:t>
            </a:r>
            <a:br>
              <a:rPr lang="ru-RU" sz="2800" dirty="0" smtClean="0"/>
            </a:br>
            <a:r>
              <a:rPr lang="ru-RU" sz="2800" dirty="0" smtClean="0"/>
              <a:t>по художественно-эстетическому развитию детей в соответствии с ФГОС дошкольного образования</a:t>
            </a:r>
            <a:endParaRPr lang="ru-RU" sz="2800" dirty="0"/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250825" y="620713"/>
            <a:ext cx="8642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3300"/>
                </a:solidFill>
              </a:rPr>
              <a:t>Муниципальное дошкольное образовательное учреждение </a:t>
            </a:r>
          </a:p>
          <a:p>
            <a:pPr algn="ctr"/>
            <a:r>
              <a:rPr lang="ru-RU" b="1" dirty="0">
                <a:solidFill>
                  <a:srgbClr val="003300"/>
                </a:solidFill>
              </a:rPr>
              <a:t>детский сад общеразвивающего вида № 17 «Солнышко»</a:t>
            </a: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323850" y="5876925"/>
            <a:ext cx="8569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3300"/>
                </a:solidFill>
              </a:rPr>
              <a:t>©</a:t>
            </a:r>
            <a:r>
              <a:rPr lang="ru-RU" b="1" dirty="0">
                <a:solidFill>
                  <a:srgbClr val="003300"/>
                </a:solidFill>
              </a:rPr>
              <a:t> МДОУ № и17 «Солнышко» г. Переславля-Залесского, </a:t>
            </a:r>
            <a:r>
              <a:rPr lang="ru-RU" b="1" dirty="0" smtClean="0">
                <a:solidFill>
                  <a:srgbClr val="003300"/>
                </a:solidFill>
              </a:rPr>
              <a:t>2015г.</a:t>
            </a:r>
            <a:endParaRPr lang="ru-RU" b="1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76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1760" y="332656"/>
            <a:ext cx="49205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Учет </a:t>
            </a:r>
            <a:r>
              <a:rPr lang="ru-RU" sz="3200" dirty="0" err="1" smtClean="0"/>
              <a:t>гендерной</a:t>
            </a:r>
            <a:r>
              <a:rPr lang="ru-RU" sz="3200" dirty="0" smtClean="0"/>
              <a:t> специфики</a:t>
            </a:r>
            <a:endParaRPr lang="ru-RU" sz="3200" dirty="0"/>
          </a:p>
        </p:txBody>
      </p:sp>
      <p:pic>
        <p:nvPicPr>
          <p:cNvPr id="3075" name="Picture 3" descr="C:\Users\1\Desktop\Отчет\22.04\P1030247.JPG"/>
          <p:cNvPicPr>
            <a:picLocks noChangeAspect="1" noChangeArrowheads="1"/>
          </p:cNvPicPr>
          <p:nvPr/>
        </p:nvPicPr>
        <p:blipFill>
          <a:blip r:embed="rId2" cstate="print"/>
          <a:srcRect t="5882" b="5882"/>
          <a:stretch>
            <a:fillRect/>
          </a:stretch>
        </p:blipFill>
        <p:spPr bwMode="auto">
          <a:xfrm>
            <a:off x="5364088" y="1628800"/>
            <a:ext cx="3622002" cy="4261179"/>
          </a:xfrm>
          <a:prstGeom prst="rect">
            <a:avLst/>
          </a:prstGeom>
          <a:noFill/>
        </p:spPr>
      </p:pic>
      <p:pic>
        <p:nvPicPr>
          <p:cNvPr id="1032" name="Picture 8" descr="C:\Users\1\Desktop\Отчет\22.04\P10302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052736"/>
            <a:ext cx="4824536" cy="3618238"/>
          </a:xfrm>
          <a:prstGeom prst="rect">
            <a:avLst/>
          </a:prstGeom>
          <a:noFill/>
        </p:spPr>
      </p:pic>
      <p:pic>
        <p:nvPicPr>
          <p:cNvPr id="1030" name="Picture 6" descr="&amp;TScy;&amp;vcy;&amp;iecy;&amp;tcy;&amp;ycy;, &amp;tcy;&amp;rcy;&amp;acy;&amp;fcy;&amp;acy;&amp;rcy;&amp;iecy;&amp;tcy;&amp;ycy; (&amp;Dcy;&amp;rcy;&amp;ocy;&amp;fcy;&amp;acy;-&amp;Mcy;&amp;iecy;&amp;dcy;&amp;icy;&amp;acy;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83433">
            <a:off x="506164" y="4447617"/>
            <a:ext cx="2400267" cy="2016224"/>
          </a:xfrm>
          <a:prstGeom prst="rect">
            <a:avLst/>
          </a:prstGeom>
          <a:noFill/>
        </p:spPr>
      </p:pic>
      <p:pic>
        <p:nvPicPr>
          <p:cNvPr id="1028" name="Picture 4" descr="&amp;Ncy;&amp;acy;&amp;rcy;&amp;yacy;&amp;dcy;&amp;icy; &amp;dcy;&amp;iecy;&amp;vcy;&amp;ocy;&amp;chcy;&amp;kcy;&amp;ucy;, &amp;tcy;&amp;rcy;&amp;acy;&amp;fcy;&amp;acy;&amp;rcy;&amp;iecy;&amp;tcy;&amp;ycy; (&amp;Dcy;&amp;rcy;&amp;ocy;&amp;fcy;&amp;acy;-&amp;Mcy;&amp;iecy;&amp;dcy;&amp;icy;&amp;acy;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805131">
            <a:off x="3261212" y="4254407"/>
            <a:ext cx="2386062" cy="20162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087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91680" y="260648"/>
            <a:ext cx="614084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/>
              <a:t>Учет специфики </a:t>
            </a:r>
            <a:br>
              <a:rPr lang="ru-RU" sz="3200" dirty="0" smtClean="0"/>
            </a:br>
            <a:r>
              <a:rPr lang="ru-RU" sz="3200" dirty="0" smtClean="0"/>
              <a:t>национально-культурных условий</a:t>
            </a:r>
            <a:endParaRPr lang="ru-RU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971600" y="5373216"/>
            <a:ext cx="68631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/>
              <a:t>Д.Н. </a:t>
            </a:r>
            <a:r>
              <a:rPr lang="ru-RU" sz="2400" dirty="0" err="1" smtClean="0"/>
              <a:t>Кардовский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Значительная часть жизни и творчества художника</a:t>
            </a:r>
            <a:br>
              <a:rPr lang="ru-RU" sz="2400" dirty="0" smtClean="0"/>
            </a:br>
            <a:r>
              <a:rPr lang="ru-RU" sz="2400" dirty="0" smtClean="0"/>
              <a:t>связана с Переславлем – Залесским </a:t>
            </a:r>
            <a:endParaRPr lang="ru-RU" sz="2400" dirty="0"/>
          </a:p>
        </p:txBody>
      </p:sp>
      <p:pic>
        <p:nvPicPr>
          <p:cNvPr id="2050" name="Picture 2" descr="C:\Users\Admin\Desktop\Отчет\22.04\P103027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8" t="4107" r="2675" b="3508"/>
          <a:stretch/>
        </p:blipFill>
        <p:spPr bwMode="auto">
          <a:xfrm rot="16200000">
            <a:off x="-172286" y="1949011"/>
            <a:ext cx="3955435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Отчет\22.04\P10302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487804"/>
            <a:ext cx="5180783" cy="388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87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4653136"/>
            <a:ext cx="3765104" cy="868958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Уголок ИЗО </a:t>
            </a:r>
            <a:br>
              <a:rPr lang="ru-RU" sz="3200" dirty="0" smtClean="0"/>
            </a:br>
            <a:r>
              <a:rPr lang="ru-RU" sz="3200" dirty="0" smtClean="0"/>
              <a:t>ясельной группы</a:t>
            </a:r>
            <a:endParaRPr lang="ru-RU" sz="3200" dirty="0"/>
          </a:p>
        </p:txBody>
      </p:sp>
      <p:pic>
        <p:nvPicPr>
          <p:cNvPr id="8" name="Picture 4" descr="C:\Users\1\Desktop\Отчет\22.04\P1030193.JPG"/>
          <p:cNvPicPr>
            <a:picLocks noChangeAspect="1" noChangeArrowheads="1"/>
          </p:cNvPicPr>
          <p:nvPr/>
        </p:nvPicPr>
        <p:blipFill>
          <a:blip r:embed="rId2" cstate="print"/>
          <a:srcRect t="15000"/>
          <a:stretch>
            <a:fillRect/>
          </a:stretch>
        </p:blipFill>
        <p:spPr bwMode="auto">
          <a:xfrm>
            <a:off x="395536" y="404664"/>
            <a:ext cx="4129873" cy="5760640"/>
          </a:xfrm>
          <a:prstGeom prst="rect">
            <a:avLst/>
          </a:prstGeom>
          <a:noFill/>
        </p:spPr>
      </p:pic>
      <p:pic>
        <p:nvPicPr>
          <p:cNvPr id="5" name="Содержимое 3" descr="IMG_20150327_160904.jpg"/>
          <p:cNvPicPr>
            <a:picLocks noGrp="1" noChangeAspect="1"/>
          </p:cNvPicPr>
          <p:nvPr/>
        </p:nvPicPr>
        <p:blipFill>
          <a:blip r:embed="rId3" cstate="print"/>
          <a:srcRect r="9331"/>
          <a:stretch>
            <a:fillRect/>
          </a:stretch>
        </p:blipFill>
        <p:spPr>
          <a:xfrm>
            <a:off x="4788024" y="1052736"/>
            <a:ext cx="3917327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65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5949280"/>
            <a:ext cx="6624736" cy="648072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Уголок ИЗО младшей группы</a:t>
            </a:r>
            <a:endParaRPr lang="ru-RU" sz="3200" dirty="0"/>
          </a:p>
        </p:txBody>
      </p:sp>
      <p:pic>
        <p:nvPicPr>
          <p:cNvPr id="4" name="Объект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80" y="260648"/>
            <a:ext cx="7584843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65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25144"/>
            <a:ext cx="3333056" cy="1224136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Уголок ИЗО </a:t>
            </a:r>
            <a:br>
              <a:rPr lang="ru-RU" sz="3200" dirty="0" smtClean="0"/>
            </a:br>
            <a:r>
              <a:rPr lang="ru-RU" sz="3200" dirty="0" smtClean="0"/>
              <a:t>средней группы</a:t>
            </a:r>
            <a:endParaRPr lang="ru-RU" sz="3200" dirty="0"/>
          </a:p>
        </p:txBody>
      </p:sp>
      <p:pic>
        <p:nvPicPr>
          <p:cNvPr id="50178" name="Picture 2" descr="C:\Users\1\Desktop\Отчет\22.04\P1030239.JPG"/>
          <p:cNvPicPr>
            <a:picLocks noChangeAspect="1" noChangeArrowheads="1"/>
          </p:cNvPicPr>
          <p:nvPr/>
        </p:nvPicPr>
        <p:blipFill>
          <a:blip r:embed="rId2" cstate="print"/>
          <a:srcRect t="7167" b="8616"/>
          <a:stretch>
            <a:fillRect/>
          </a:stretch>
        </p:blipFill>
        <p:spPr bwMode="auto">
          <a:xfrm>
            <a:off x="323528" y="332656"/>
            <a:ext cx="5358455" cy="3816424"/>
          </a:xfrm>
          <a:prstGeom prst="rect">
            <a:avLst/>
          </a:prstGeom>
          <a:noFill/>
        </p:spPr>
      </p:pic>
      <p:pic>
        <p:nvPicPr>
          <p:cNvPr id="50179" name="Picture 3" descr="F:\для отчета по ГИП\средняя х-э\SDC17051.JPG"/>
          <p:cNvPicPr>
            <a:picLocks noChangeAspect="1" noChangeArrowheads="1"/>
          </p:cNvPicPr>
          <p:nvPr/>
        </p:nvPicPr>
        <p:blipFill>
          <a:blip r:embed="rId3" cstate="print"/>
          <a:srcRect b="12467"/>
          <a:stretch>
            <a:fillRect/>
          </a:stretch>
        </p:blipFill>
        <p:spPr bwMode="auto">
          <a:xfrm>
            <a:off x="4211960" y="3284984"/>
            <a:ext cx="4644008" cy="30487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865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1\Desktop\Отчет\22.04\P10301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36712"/>
            <a:ext cx="2214246" cy="2952328"/>
          </a:xfrm>
          <a:prstGeom prst="rect">
            <a:avLst/>
          </a:prstGeom>
          <a:noFill/>
        </p:spPr>
      </p:pic>
      <p:pic>
        <p:nvPicPr>
          <p:cNvPr id="49154" name="Picture 2" descr="C:\Users\1\Desktop\Отчет\22.04\P1030192.JPG"/>
          <p:cNvPicPr>
            <a:picLocks noChangeAspect="1" noChangeArrowheads="1"/>
          </p:cNvPicPr>
          <p:nvPr/>
        </p:nvPicPr>
        <p:blipFill>
          <a:blip r:embed="rId3" cstate="print"/>
          <a:srcRect l="7784" t="3460" r="9187"/>
          <a:stretch>
            <a:fillRect/>
          </a:stretch>
        </p:blipFill>
        <p:spPr bwMode="auto">
          <a:xfrm>
            <a:off x="2771800" y="764704"/>
            <a:ext cx="6110715" cy="5328592"/>
          </a:xfrm>
          <a:prstGeom prst="rect">
            <a:avLst/>
          </a:prstGeom>
          <a:noFill/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79512" y="4653136"/>
            <a:ext cx="2376264" cy="1656184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Уголок ИЗО</a:t>
            </a:r>
            <a:br>
              <a:rPr lang="ru-RU" sz="3200" dirty="0" smtClean="0"/>
            </a:br>
            <a:r>
              <a:rPr lang="ru-RU" sz="3200" dirty="0" smtClean="0"/>
              <a:t> старшей группы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20865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3648" y="5877272"/>
            <a:ext cx="6786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Игровой персонаж – клоун </a:t>
            </a:r>
            <a:r>
              <a:rPr lang="ru-RU" sz="3200" dirty="0" err="1" smtClean="0"/>
              <a:t>Кисточкин</a:t>
            </a:r>
            <a:endParaRPr lang="ru-RU" sz="3200" dirty="0"/>
          </a:p>
        </p:txBody>
      </p:sp>
      <p:pic>
        <p:nvPicPr>
          <p:cNvPr id="25601" name="Picture 1" descr="C:\Users\1\Desktop\Отчет\22.04\P1030191.JPG"/>
          <p:cNvPicPr>
            <a:picLocks noChangeAspect="1" noChangeArrowheads="1"/>
          </p:cNvPicPr>
          <p:nvPr/>
        </p:nvPicPr>
        <p:blipFill>
          <a:blip r:embed="rId2" cstate="print"/>
          <a:srcRect l="3528" t="7057" r="23261" b="24728"/>
          <a:stretch>
            <a:fillRect/>
          </a:stretch>
        </p:blipFill>
        <p:spPr bwMode="auto">
          <a:xfrm>
            <a:off x="827584" y="548680"/>
            <a:ext cx="7632848" cy="53337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865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78098"/>
          </a:xfrm>
        </p:spPr>
        <p:txBody>
          <a:bodyPr>
            <a:normAutofit/>
          </a:bodyPr>
          <a:lstStyle/>
          <a:p>
            <a:r>
              <a:rPr lang="ru-RU" dirty="0" smtClean="0"/>
              <a:t>Нетрадиционное рисование</a:t>
            </a:r>
            <a:endParaRPr lang="ru-RU" dirty="0"/>
          </a:p>
        </p:txBody>
      </p:sp>
      <p:pic>
        <p:nvPicPr>
          <p:cNvPr id="11" name="Содержимое 3" descr="IMG_20150324_161505.jpg"/>
          <p:cNvPicPr>
            <a:picLocks noGrp="1"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3861048"/>
            <a:ext cx="4080455" cy="2448272"/>
          </a:xfrm>
          <a:prstGeom prst="rect">
            <a:avLst/>
          </a:prstGeom>
        </p:spPr>
      </p:pic>
      <p:pic>
        <p:nvPicPr>
          <p:cNvPr id="13316" name="Picture 4" descr="C:\Users\Admin\Desktop\для отчета по ГИП\среда по Х-Т развитию\презентация\IMG_80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4680520" cy="351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Изображение 52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8" t="33344" r="10231" b="20851"/>
          <a:stretch>
            <a:fillRect/>
          </a:stretch>
        </p:blipFill>
        <p:spPr bwMode="auto">
          <a:xfrm>
            <a:off x="1187624" y="4725144"/>
            <a:ext cx="2212446" cy="173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img06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052736"/>
            <a:ext cx="2952328" cy="2566583"/>
          </a:xfrm>
          <a:prstGeom prst="rect">
            <a:avLst/>
          </a:prstGeom>
          <a:noFill/>
          <a:ln w="1016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91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Нетрадиционное рисование</a:t>
            </a:r>
            <a:endParaRPr lang="ru-RU" dirty="0"/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77072"/>
            <a:ext cx="3960440" cy="2554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01"/>
          <a:stretch>
            <a:fillRect/>
          </a:stretch>
        </p:blipFill>
        <p:spPr>
          <a:xfrm>
            <a:off x="4788024" y="1124744"/>
            <a:ext cx="3888432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2226" name="Picture 2" descr="F:\для отчета по ГИП\среда по Х-Т развитию\Фото старшая\DSC_3746.JPG"/>
          <p:cNvPicPr>
            <a:picLocks noChangeAspect="1" noChangeArrowheads="1"/>
          </p:cNvPicPr>
          <p:nvPr/>
        </p:nvPicPr>
        <p:blipFill>
          <a:blip r:embed="rId4" cstate="print"/>
          <a:srcRect r="9080" b="3294"/>
          <a:stretch>
            <a:fillRect/>
          </a:stretch>
        </p:blipFill>
        <p:spPr bwMode="auto">
          <a:xfrm>
            <a:off x="539552" y="1124744"/>
            <a:ext cx="3960440" cy="2808312"/>
          </a:xfrm>
          <a:prstGeom prst="rect">
            <a:avLst/>
          </a:prstGeom>
          <a:noFill/>
        </p:spPr>
      </p:pic>
      <p:pic>
        <p:nvPicPr>
          <p:cNvPr id="9" name="Picture 5" descr="P10007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22365" r="17360" b="18591"/>
          <a:stretch>
            <a:fillRect/>
          </a:stretch>
        </p:blipFill>
        <p:spPr bwMode="auto">
          <a:xfrm>
            <a:off x="4788024" y="4077072"/>
            <a:ext cx="3888432" cy="2592288"/>
          </a:xfrm>
          <a:prstGeom prst="rect">
            <a:avLst/>
          </a:prstGeom>
          <a:noFill/>
          <a:ln w="1016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91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Дидактические пособия </a:t>
            </a:r>
            <a:br>
              <a:rPr lang="ru-RU" dirty="0" smtClean="0"/>
            </a:br>
            <a:r>
              <a:rPr lang="ru-RU" dirty="0" smtClean="0"/>
              <a:t>по </a:t>
            </a:r>
            <a:r>
              <a:rPr lang="ru-RU" dirty="0" err="1" smtClean="0"/>
              <a:t>изодеятельности</a:t>
            </a:r>
            <a:endParaRPr lang="ru-RU" dirty="0"/>
          </a:p>
        </p:txBody>
      </p:sp>
      <p:pic>
        <p:nvPicPr>
          <p:cNvPr id="23555" name="Picture 3" descr="C:\Users\1\Desktop\Отчет\22.04\P1030209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1520" y="1340768"/>
            <a:ext cx="4176672" cy="3456384"/>
          </a:xfrm>
          <a:prstGeom prst="rect">
            <a:avLst/>
          </a:prstGeom>
          <a:noFill/>
        </p:spPr>
      </p:pic>
      <p:pic>
        <p:nvPicPr>
          <p:cNvPr id="23556" name="Picture 4" descr="C:\Users\1\Desktop\Отчет\22.04\P103021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44008" y="1340768"/>
            <a:ext cx="4316102" cy="4248472"/>
          </a:xfrm>
          <a:prstGeom prst="rect">
            <a:avLst/>
          </a:prstGeom>
          <a:noFill/>
        </p:spPr>
      </p:pic>
      <p:pic>
        <p:nvPicPr>
          <p:cNvPr id="14" name="Picture 6" descr="C:\Users\1\Desktop\Отчет\22.04\P1030216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19632731">
            <a:off x="3436092" y="3587668"/>
            <a:ext cx="1928335" cy="27547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480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3890" y="4784110"/>
            <a:ext cx="8229600" cy="1728192"/>
          </a:xfrm>
        </p:spPr>
        <p:txBody>
          <a:bodyPr/>
          <a:lstStyle/>
          <a:p>
            <a:pPr marL="0" indent="0">
              <a:buNone/>
            </a:pPr>
            <a:r>
              <a:rPr lang="ru-RU" i="1" dirty="0" smtClean="0"/>
              <a:t>«Нельзя вырастить полноценного человека без воспитания в нем чувства прекрасного»</a:t>
            </a:r>
          </a:p>
          <a:p>
            <a:pPr marL="0" indent="0" algn="r">
              <a:buNone/>
            </a:pPr>
            <a:r>
              <a:rPr lang="ru-RU" dirty="0" smtClean="0"/>
              <a:t>Р. Тагор</a:t>
            </a:r>
            <a:endParaRPr lang="ru-RU" dirty="0"/>
          </a:p>
        </p:txBody>
      </p:sp>
      <p:pic>
        <p:nvPicPr>
          <p:cNvPr id="1026" name="Picture 2" descr="Как избавиться от страха насекомых?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04664"/>
            <a:ext cx="57150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77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Дидактические пособия </a:t>
            </a:r>
            <a:br>
              <a:rPr lang="ru-RU" dirty="0" smtClean="0"/>
            </a:br>
            <a:r>
              <a:rPr lang="ru-RU" dirty="0" smtClean="0"/>
              <a:t>по </a:t>
            </a:r>
            <a:r>
              <a:rPr lang="ru-RU" dirty="0" err="1" smtClean="0"/>
              <a:t>изодеятельности</a:t>
            </a:r>
            <a:endParaRPr lang="ru-RU" dirty="0"/>
          </a:p>
        </p:txBody>
      </p:sp>
      <p:pic>
        <p:nvPicPr>
          <p:cNvPr id="23554" name="Picture 2" descr="C:\Users\1\Desktop\Отчет\22.04\P103020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11560" y="1340768"/>
            <a:ext cx="3672242" cy="4896544"/>
          </a:xfrm>
          <a:prstGeom prst="rect">
            <a:avLst/>
          </a:prstGeom>
          <a:noFill/>
        </p:spPr>
      </p:pic>
      <p:pic>
        <p:nvPicPr>
          <p:cNvPr id="23553" name="Picture 1" descr="C:\Users\1\Desktop\Отчет\22.04\P1030206.JPG"/>
          <p:cNvPicPr>
            <a:picLocks noChangeAspect="1" noChangeArrowheads="1"/>
          </p:cNvPicPr>
          <p:nvPr/>
        </p:nvPicPr>
        <p:blipFill>
          <a:blip r:embed="rId3" cstate="screen">
            <a:lum bright="-10000" contrast="20000"/>
          </a:blip>
          <a:srcRect/>
          <a:stretch>
            <a:fillRect/>
          </a:stretch>
        </p:blipFill>
        <p:spPr bwMode="auto">
          <a:xfrm>
            <a:off x="4716016" y="1340768"/>
            <a:ext cx="3672408" cy="48605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480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Дидактические пособия </a:t>
            </a:r>
            <a:br>
              <a:rPr lang="ru-RU" dirty="0" smtClean="0"/>
            </a:br>
            <a:r>
              <a:rPr lang="ru-RU" dirty="0" smtClean="0"/>
              <a:t>по </a:t>
            </a:r>
            <a:r>
              <a:rPr lang="ru-RU" dirty="0" err="1" smtClean="0"/>
              <a:t>изодеятельности</a:t>
            </a:r>
            <a:endParaRPr lang="ru-RU" dirty="0"/>
          </a:p>
        </p:txBody>
      </p:sp>
      <p:pic>
        <p:nvPicPr>
          <p:cNvPr id="23557" name="Picture 5" descr="C:\Users\1\Desktop\Отчет\22.04\P1030215.JPG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 l="1923" t="23077" r="1927" b="10256"/>
          <a:stretch>
            <a:fillRect/>
          </a:stretch>
        </p:blipFill>
        <p:spPr bwMode="auto">
          <a:xfrm>
            <a:off x="179512" y="1484784"/>
            <a:ext cx="4569739" cy="2376264"/>
          </a:xfrm>
          <a:prstGeom prst="rect">
            <a:avLst/>
          </a:prstGeom>
          <a:noFill/>
        </p:spPr>
      </p:pic>
      <p:pic>
        <p:nvPicPr>
          <p:cNvPr id="23559" name="Picture 7" descr="C:\Users\1\Desktop\Отчет\22.04\P1030219.JPG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 l="4082" t="4592" r="4082" b="8167"/>
          <a:stretch>
            <a:fillRect/>
          </a:stretch>
        </p:blipFill>
        <p:spPr bwMode="auto">
          <a:xfrm>
            <a:off x="4932040" y="1484783"/>
            <a:ext cx="3888432" cy="4925347"/>
          </a:xfrm>
          <a:prstGeom prst="rect">
            <a:avLst/>
          </a:prstGeom>
          <a:noFill/>
        </p:spPr>
      </p:pic>
      <p:pic>
        <p:nvPicPr>
          <p:cNvPr id="53250" name="Рисунок 1" descr="&amp;Scy;&amp;ucy;&amp;mcy;&amp;iecy;&amp;iecy;&amp;tcy; &amp;pcy;&amp;ocy;&amp;tcy;&amp;iecy;&amp;shcy;&amp;ncy;&amp;ycy;&amp;jcy; &amp;pcy;&amp;ocy;&amp;lcy;&amp;kcy; &amp;vcy; &amp;kcy;a&amp;rcy;&amp;tcy;&amp;icy;&amp;ncy;a&amp;khcy; &amp;icy; &amp;rcy;&amp;icy;&amp;scy;&amp;ucy;&amp;ncy;&amp;kcy;a&amp;khcy; - &amp;kcy;&amp;ocy;&amp;lcy;&amp;icy;&amp;zcy;&amp;iecy;&amp;jcy; &amp;ncy;&amp;acy; &amp;rcy;&amp;icy;&amp;scy;&amp;ucy;&amp;ncy;&amp;kcy;&amp;acy;&amp;kh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149080"/>
            <a:ext cx="3604543" cy="2144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1480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C:\Users\1\Desktop\Отчет\22.04\P1030228.JPG"/>
          <p:cNvPicPr>
            <a:picLocks noChangeAspect="1" noChangeArrowheads="1"/>
          </p:cNvPicPr>
          <p:nvPr/>
        </p:nvPicPr>
        <p:blipFill>
          <a:blip r:embed="rId2" cstate="screen">
            <a:lum bright="-10000"/>
          </a:blip>
          <a:srcRect/>
          <a:stretch>
            <a:fillRect/>
          </a:stretch>
        </p:blipFill>
        <p:spPr bwMode="auto">
          <a:xfrm>
            <a:off x="395536" y="1412776"/>
            <a:ext cx="3816424" cy="5088796"/>
          </a:xfrm>
          <a:prstGeom prst="rect">
            <a:avLst/>
          </a:prstGeom>
          <a:noFill/>
        </p:spPr>
      </p:pic>
      <p:pic>
        <p:nvPicPr>
          <p:cNvPr id="22530" name="Picture 2" descr="C:\Users\1\Desktop\Отчет\22.04\P1030229.JPG"/>
          <p:cNvPicPr>
            <a:picLocks noChangeAspect="1" noChangeArrowheads="1"/>
          </p:cNvPicPr>
          <p:nvPr/>
        </p:nvPicPr>
        <p:blipFill>
          <a:blip r:embed="rId3" cstate="screen">
            <a:lum bright="-10000"/>
          </a:blip>
          <a:srcRect/>
          <a:stretch>
            <a:fillRect/>
          </a:stretch>
        </p:blipFill>
        <p:spPr bwMode="auto">
          <a:xfrm>
            <a:off x="4716016" y="1436782"/>
            <a:ext cx="3816248" cy="5088561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Дидактические материалы </a:t>
            </a:r>
            <a:br>
              <a:rPr lang="ru-RU" dirty="0" smtClean="0"/>
            </a:br>
            <a:r>
              <a:rPr lang="ru-RU" dirty="0" smtClean="0"/>
              <a:t>по </a:t>
            </a:r>
            <a:r>
              <a:rPr lang="ru-RU" dirty="0" err="1" smtClean="0"/>
              <a:t>изодеятельности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003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dirty="0" smtClean="0"/>
              <a:t>Предметы народного промысла</a:t>
            </a:r>
            <a:endParaRPr lang="ru-RU" dirty="0"/>
          </a:p>
        </p:txBody>
      </p:sp>
      <p:pic>
        <p:nvPicPr>
          <p:cNvPr id="11266" name="Picture 2" descr="C:\Users\Admin\Desktop\для отчета по ГИП\среда по Х-Т развитию\презентация\IMG_80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64"/>
          <a:stretch>
            <a:fillRect/>
          </a:stretch>
        </p:blipFill>
        <p:spPr bwMode="auto">
          <a:xfrm>
            <a:off x="539552" y="1340768"/>
            <a:ext cx="3600400" cy="226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29" name="Picture 1" descr="C:\Users\1\Desktop\Отчет\22.04\P10302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556792"/>
            <a:ext cx="4036962" cy="4680520"/>
          </a:xfrm>
          <a:prstGeom prst="rect">
            <a:avLst/>
          </a:prstGeom>
          <a:noFill/>
        </p:spPr>
      </p:pic>
      <p:pic>
        <p:nvPicPr>
          <p:cNvPr id="5" name="Picture 2" descr="C:\Users\Admin\Desktop\для отчета по ГИП\среда по Х-Т развитию\P1020080.JPG"/>
          <p:cNvPicPr>
            <a:picLocks noChangeAspect="1" noChangeArrowheads="1"/>
          </p:cNvPicPr>
          <p:nvPr/>
        </p:nvPicPr>
        <p:blipFill>
          <a:blip r:embed="rId4" cstate="print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89040"/>
            <a:ext cx="3600400" cy="2585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3658140"/>
            <a:ext cx="3816424" cy="2862318"/>
          </a:xfrm>
          <a:prstGeom prst="rect">
            <a:avLst/>
          </a:prstGeom>
        </p:spPr>
      </p:pic>
      <p:pic>
        <p:nvPicPr>
          <p:cNvPr id="6146" name="Picture 2" descr="C:\Users\1\Desktop\Отчет\22.04\P1030198.JPG"/>
          <p:cNvPicPr>
            <a:picLocks noChangeAspect="1" noChangeArrowheads="1"/>
          </p:cNvPicPr>
          <p:nvPr/>
        </p:nvPicPr>
        <p:blipFill>
          <a:blip r:embed="rId3" cstate="print"/>
          <a:srcRect t="10000" b="12500"/>
          <a:stretch>
            <a:fillRect/>
          </a:stretch>
        </p:blipFill>
        <p:spPr bwMode="auto">
          <a:xfrm>
            <a:off x="467544" y="1124744"/>
            <a:ext cx="3840426" cy="2232248"/>
          </a:xfrm>
          <a:prstGeom prst="rect">
            <a:avLst/>
          </a:prstGeom>
          <a:noFill/>
        </p:spPr>
      </p:pic>
      <p:pic>
        <p:nvPicPr>
          <p:cNvPr id="6147" name="Picture 3" descr="C:\Users\1\Desktop\Отчет\22.04\P10302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148747"/>
            <a:ext cx="4032448" cy="5376597"/>
          </a:xfrm>
          <a:prstGeom prst="rect">
            <a:avLst/>
          </a:prstGeom>
          <a:noFill/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Оформление выставок детских работ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88508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60"/>
            <a:ext cx="3726414" cy="4968552"/>
          </a:xfrm>
          <a:prstGeom prst="rect">
            <a:avLst/>
          </a:prstGeom>
        </p:spPr>
      </p:pic>
      <p:pic>
        <p:nvPicPr>
          <p:cNvPr id="10242" name="Picture 2" descr="C:\Users\Admin\Desktop\для отчета по ГИП\среда по Х-Т развитию\презентация\IMG_80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29" b="8618"/>
          <a:stretch>
            <a:fillRect/>
          </a:stretch>
        </p:blipFill>
        <p:spPr bwMode="auto">
          <a:xfrm>
            <a:off x="4355976" y="4293096"/>
            <a:ext cx="4176464" cy="211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1\Desktop\Отчет\22.04\P1030185.JPG"/>
          <p:cNvPicPr>
            <a:picLocks noChangeAspect="1" noChangeArrowheads="1"/>
          </p:cNvPicPr>
          <p:nvPr/>
        </p:nvPicPr>
        <p:blipFill>
          <a:blip r:embed="rId4" cstate="print"/>
          <a:srcRect b="7340"/>
          <a:stretch>
            <a:fillRect/>
          </a:stretch>
        </p:blipFill>
        <p:spPr bwMode="auto">
          <a:xfrm>
            <a:off x="4283968" y="1052735"/>
            <a:ext cx="4248472" cy="2952329"/>
          </a:xfrm>
          <a:prstGeom prst="rect">
            <a:avLst/>
          </a:prstGeom>
          <a:noFill/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Оформление выставок детских работ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88508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ru-RU" dirty="0" smtClean="0"/>
              <a:t>Уголок театра</a:t>
            </a:r>
            <a:endParaRPr lang="ru-RU" dirty="0"/>
          </a:p>
        </p:txBody>
      </p:sp>
      <p:pic>
        <p:nvPicPr>
          <p:cNvPr id="19458" name="Picture 2" descr="F:\для отчета по ГИП\среда по Х-Т развитию\средняя х-э\SDC17071.JPG"/>
          <p:cNvPicPr>
            <a:picLocks noChangeAspect="1" noChangeArrowheads="1"/>
          </p:cNvPicPr>
          <p:nvPr/>
        </p:nvPicPr>
        <p:blipFill>
          <a:blip r:embed="rId2" cstate="screen"/>
          <a:srcRect b="12381"/>
          <a:stretch>
            <a:fillRect/>
          </a:stretch>
        </p:blipFill>
        <p:spPr bwMode="auto">
          <a:xfrm>
            <a:off x="827584" y="1052736"/>
            <a:ext cx="7560840" cy="52565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570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dirty="0" smtClean="0"/>
              <a:t>Уголок театра</a:t>
            </a:r>
            <a:endParaRPr lang="ru-RU" dirty="0"/>
          </a:p>
        </p:txBody>
      </p:sp>
      <p:pic>
        <p:nvPicPr>
          <p:cNvPr id="4" name="Picture 2" descr="C:\Users\User\Desktop\фото\P10207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24744"/>
            <a:ext cx="4050449" cy="5400600"/>
          </a:xfrm>
          <a:prstGeom prst="rect">
            <a:avLst/>
          </a:prstGeom>
          <a:noFill/>
        </p:spPr>
      </p:pic>
      <p:pic>
        <p:nvPicPr>
          <p:cNvPr id="5122" name="Picture 2" descr="C:\Users\1\Desktop\Отчет\22.04\P1030195.JPG"/>
          <p:cNvPicPr>
            <a:picLocks noChangeAspect="1" noChangeArrowheads="1"/>
          </p:cNvPicPr>
          <p:nvPr/>
        </p:nvPicPr>
        <p:blipFill>
          <a:blip r:embed="rId3" cstate="print"/>
          <a:srcRect l="8621" r="37069"/>
          <a:stretch>
            <a:fillRect/>
          </a:stretch>
        </p:blipFill>
        <p:spPr bwMode="auto">
          <a:xfrm>
            <a:off x="4716016" y="1097312"/>
            <a:ext cx="3960440" cy="54691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484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24744"/>
            <a:ext cx="3834425" cy="5112568"/>
          </a:xfr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ru-RU" dirty="0" smtClean="0"/>
              <a:t>Уголок театра</a:t>
            </a:r>
            <a:endParaRPr lang="ru-RU" dirty="0"/>
          </a:p>
        </p:txBody>
      </p:sp>
      <p:pic>
        <p:nvPicPr>
          <p:cNvPr id="6" name="Picture 4" descr="C:\Users\Admin\Desktop\для отчета по ГИП\среда по Х-Т развитию\презентация\IMG_80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980" y="1124744"/>
            <a:ext cx="441649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8" name="Picture 6" descr="&amp;Icy;&amp;ncy;&amp;tcy;&amp;iecy;&amp;rcy;&amp;ncy;&amp;iecy;&amp;tcy; &amp;mcy;&amp;acy;&amp;gcy;&amp;acy;&amp;zcy;&amp;icy;&amp;ncy; &amp;kcy;&amp;acy;&amp;rcy;&amp;ncy;&amp;acy;&amp;vcy;&amp;acy;&amp;lcy;&amp;softcy;&amp;ncy;&amp;ycy;&amp;khcy; &amp;kcy;&amp;ocy;&amp;scy;&amp;tcy;&amp;yucy;&amp;mcy;&amp;ocy;&amp;vcy; &amp;gcy; &amp;ocy;&amp;mcy;&amp;scy;&amp;kcy; 2015 - utyfelyx.honor.es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271365">
            <a:off x="5242620" y="4878924"/>
            <a:ext cx="2376264" cy="1764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для отчета по ГИП\среда по Х-Т развитию\презентация\IMG_80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7416824" cy="556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/>
          <a:lstStyle/>
          <a:p>
            <a:r>
              <a:rPr lang="ru-RU" dirty="0" smtClean="0"/>
              <a:t>Уголок театра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Нормативные документы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84576"/>
          </a:xfrm>
        </p:spPr>
        <p:txBody>
          <a:bodyPr>
            <a:normAutofit fontScale="70000" lnSpcReduction="20000"/>
          </a:bodyPr>
          <a:lstStyle/>
          <a:p>
            <a:pPr lvl="0" algn="just"/>
            <a:r>
              <a:rPr lang="ru-RU" dirty="0"/>
              <a:t>Федеральный </a:t>
            </a:r>
            <a:r>
              <a:rPr lang="ru-RU" dirty="0" smtClean="0"/>
              <a:t>закон «Об </a:t>
            </a:r>
            <a:r>
              <a:rPr lang="ru-RU" dirty="0"/>
              <a:t>образовании в Российской Федерации»;</a:t>
            </a:r>
          </a:p>
          <a:p>
            <a:pPr lvl="0" algn="just"/>
            <a:r>
              <a:rPr lang="ru-RU" dirty="0"/>
              <a:t>ФГОС </a:t>
            </a:r>
            <a:r>
              <a:rPr lang="ru-RU" dirty="0" smtClean="0"/>
              <a:t>ДО;</a:t>
            </a:r>
            <a:endParaRPr lang="ru-RU" dirty="0"/>
          </a:p>
          <a:p>
            <a:pPr lvl="0" algn="just"/>
            <a:r>
              <a:rPr lang="ru-RU" dirty="0"/>
              <a:t>«Комментарии к ФГОС дошкольного образования»;</a:t>
            </a:r>
          </a:p>
          <a:p>
            <a:pPr lvl="0" algn="just"/>
            <a:r>
              <a:rPr lang="ru-RU" dirty="0"/>
              <a:t> «Санитарно-эпиде­миологические требования к устройству, содержанию и организации режима работы дошкольных образовательных организаций»;</a:t>
            </a:r>
          </a:p>
          <a:p>
            <a:pPr lvl="0" algn="just"/>
            <a:r>
              <a:rPr lang="ru-RU" dirty="0"/>
              <a:t>Письмо Минобразования России «О психолого-педагогических требованиях к играм и игрушкам в современных условиях» </a:t>
            </a:r>
          </a:p>
          <a:p>
            <a:pPr lvl="0" algn="just"/>
            <a:r>
              <a:rPr lang="ru-RU" dirty="0"/>
              <a:t>Письмо Минобразования «О направлении Примерных требований к содержанию развивающей среды детей дошкольного возраста, воспитывающихся в семье</a:t>
            </a:r>
            <a:r>
              <a:rPr lang="ru-RU" dirty="0" smtClean="0"/>
              <a:t>»;</a:t>
            </a:r>
            <a:endParaRPr lang="ru-RU" dirty="0"/>
          </a:p>
          <a:p>
            <a:pPr lvl="0" algn="just"/>
            <a:r>
              <a:rPr lang="ru-RU" dirty="0"/>
              <a:t>Методические рекомендации для педагогических работников дошкольных  организаций «Организация развивающей предметно-пространственной среды в соответствии с федеральным государственным образовательным стандартом дошкольного образования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038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ru-RU" dirty="0" smtClean="0"/>
              <a:t>Уголок театра</a:t>
            </a:r>
            <a:endParaRPr lang="ru-RU" dirty="0"/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80728"/>
            <a:ext cx="3456383" cy="2592288"/>
          </a:xfrm>
          <a:prstGeom prst="rect">
            <a:avLst/>
          </a:prstGeom>
        </p:spPr>
      </p:pic>
      <p:pic>
        <p:nvPicPr>
          <p:cNvPr id="6" name="Picture 5" descr="C:\Users\Admin\Desktop\для отчета по ГИП\среда по Х-Т развитию\презентация\IMG_80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5"/>
          <a:stretch>
            <a:fillRect/>
          </a:stretch>
        </p:blipFill>
        <p:spPr bwMode="auto">
          <a:xfrm>
            <a:off x="4788024" y="980728"/>
            <a:ext cx="3744416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:\Users\User\Desktop\фото\P102073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55576" y="3861048"/>
            <a:ext cx="3499658" cy="2626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6" descr="C:\Users\User\Desktop\фото\P1020732.JPG"/>
          <p:cNvPicPr>
            <a:picLocks noChangeAspect="1" noChangeArrowheads="1"/>
          </p:cNvPicPr>
          <p:nvPr/>
        </p:nvPicPr>
        <p:blipFill>
          <a:blip r:embed="rId5" cstate="print"/>
          <a:srcRect b="7692"/>
          <a:stretch>
            <a:fillRect/>
          </a:stretch>
        </p:blipFill>
        <p:spPr bwMode="auto">
          <a:xfrm>
            <a:off x="4788024" y="3861048"/>
            <a:ext cx="3744416" cy="25922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263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\Desktop\для отчета по ГИП\среда по Х-Т развитию\презентация\IMG_80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17032"/>
            <a:ext cx="3816424" cy="2862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2"/>
          <a:stretch>
            <a:fillRect/>
          </a:stretch>
        </p:blipFill>
        <p:spPr>
          <a:xfrm>
            <a:off x="4211959" y="3717032"/>
            <a:ext cx="4710545" cy="2880320"/>
          </a:xfrm>
          <a:prstGeom prst="rect">
            <a:avLst/>
          </a:prstGeom>
        </p:spPr>
      </p:pic>
      <p:pic>
        <p:nvPicPr>
          <p:cNvPr id="8" name="Picture 6" descr="C:\Users\Admin\Desktop\для отчета по ГИП\среда по Х-Т развитию\презентация\IMG_80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51266"/>
            <a:ext cx="4680520" cy="334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Содержимое 3" descr="IMG_20150401_100611.jpg"/>
          <p:cNvPicPr>
            <a:picLocks noGrp="1" noChangeAspect="1"/>
          </p:cNvPicPr>
          <p:nvPr>
            <p:ph sz="quarter" idx="1"/>
          </p:nvPr>
        </p:nvPicPr>
        <p:blipFill>
          <a:blip r:embed="rId5" cstate="print"/>
          <a:srcRect r="19381"/>
          <a:stretch>
            <a:fillRect/>
          </a:stretch>
        </p:blipFill>
        <p:spPr>
          <a:xfrm>
            <a:off x="179511" y="260648"/>
            <a:ext cx="3870143" cy="33123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3" descr="IMG_20150324_160809.jpg"/>
          <p:cNvPicPr>
            <a:picLocks noGrp="1"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564904"/>
            <a:ext cx="6480721" cy="3888432"/>
          </a:xfrm>
          <a:prstGeom prst="rect">
            <a:avLst/>
          </a:prstGeom>
        </p:spPr>
      </p:pic>
      <p:pic>
        <p:nvPicPr>
          <p:cNvPr id="4" name="Объект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32656"/>
            <a:ext cx="4327913" cy="32459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476672"/>
            <a:ext cx="459350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/>
              <a:t>Этюды на устранение </a:t>
            </a:r>
            <a:br>
              <a:rPr lang="ru-RU" sz="3200" dirty="0" smtClean="0"/>
            </a:br>
            <a:r>
              <a:rPr lang="ru-RU" sz="3200" dirty="0" smtClean="0"/>
              <a:t>внутренней скованности </a:t>
            </a:r>
            <a:br>
              <a:rPr lang="ru-RU" sz="3200" dirty="0" smtClean="0"/>
            </a:br>
            <a:r>
              <a:rPr lang="ru-RU" sz="3200" dirty="0" smtClean="0"/>
              <a:t>и развитие эмоций</a:t>
            </a:r>
            <a:endParaRPr lang="ru-RU" sz="3200" dirty="0"/>
          </a:p>
        </p:txBody>
      </p:sp>
      <p:pic>
        <p:nvPicPr>
          <p:cNvPr id="16390" name="Picture 6" descr="&amp;Acy;&amp;ncy;&amp;icy;&amp;mcy;&amp;acy;&amp;tcy;&amp;ocy;&amp;rcy;. &amp;Ocy;&amp;rcy;&amp;gcy;&amp;acy;&amp;ncy;&amp;icy;&amp;zcy;&amp;acy;&amp;tscy;&amp;icy;&amp;yacy; &amp;icy; &amp;pcy;&amp;rcy;&amp;ocy;&amp;vcy;&amp;iecy;&amp;dcy;&amp;iecy;&amp;ncy;&amp;icy;&amp;iecy; &amp;dcy;&amp;iecy;&amp;tcy;&amp;scy;&amp;kcy;&amp;icy;&amp;khcy; &amp;pcy;&amp;rcy;&amp;acy;&amp;zcy;&amp;dcy;&amp;ncy;&amp;icy;&amp;kcy;&amp;ocy;&amp;vcy;, &amp;ucy;&amp;tcy;&amp;rcy;&amp;iecy;&amp;ncy;&amp;ncy;&amp;icy;&amp;kcy;&amp;ocy;&amp;vcy; &amp;icy; &amp;vcy;&amp;ycy;&amp;pcy;&amp;ucy;&amp;scy;&amp;kcy;&amp;ncy;&amp;ycy;&amp;khcy; &amp;vcy; &amp;Kcy;&amp;icy;&amp;shcy;&amp;icy;&amp;ncy;&amp;iocy;&amp;vcy;&amp;iecy;. gsm:(+373 78) 6730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4365104"/>
            <a:ext cx="1512168" cy="15121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3835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6" t="10914" r="729" b="10417"/>
          <a:stretch/>
        </p:blipFill>
        <p:spPr>
          <a:xfrm>
            <a:off x="4469513" y="188640"/>
            <a:ext cx="4169560" cy="3083880"/>
          </a:xfrm>
          <a:prstGeom prst="rect">
            <a:avLst/>
          </a:prstGeom>
        </p:spPr>
      </p:pic>
      <p:pic>
        <p:nvPicPr>
          <p:cNvPr id="12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404" y="3599835"/>
            <a:ext cx="4146657" cy="3109992"/>
          </a:xfrm>
          <a:prstGeom prst="rect">
            <a:avLst/>
          </a:prstGeom>
        </p:spPr>
      </p:pic>
      <p:pic>
        <p:nvPicPr>
          <p:cNvPr id="19" name="Объект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9" t="241" r="8856" b="-241"/>
          <a:stretch/>
        </p:blipFill>
        <p:spPr>
          <a:xfrm>
            <a:off x="467544" y="181135"/>
            <a:ext cx="3571754" cy="3273873"/>
          </a:xfrm>
          <a:prstGeom prst="rect">
            <a:avLst/>
          </a:prstGeom>
        </p:spPr>
      </p:pic>
      <p:pic>
        <p:nvPicPr>
          <p:cNvPr id="20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9" r="8380"/>
          <a:stretch/>
        </p:blipFill>
        <p:spPr>
          <a:xfrm>
            <a:off x="489109" y="3619068"/>
            <a:ext cx="3562599" cy="3102155"/>
          </a:xfrm>
        </p:spPr>
      </p:pic>
    </p:spTree>
    <p:extLst>
      <p:ext uri="{BB962C8B-B14F-4D97-AF65-F5344CB8AC3E}">
        <p14:creationId xmlns:p14="http://schemas.microsoft.com/office/powerpoint/2010/main" val="86764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55" y="260648"/>
            <a:ext cx="4128458" cy="3096344"/>
          </a:xfrm>
          <a:prstGeom prst="rect">
            <a:avLst/>
          </a:prstGeom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91" y="3479357"/>
            <a:ext cx="4095322" cy="3071492"/>
          </a:xfrm>
          <a:prstGeom prst="rect">
            <a:avLst/>
          </a:prstGeom>
        </p:spPr>
      </p:pic>
      <p:pic>
        <p:nvPicPr>
          <p:cNvPr id="9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353" y="260648"/>
            <a:ext cx="4128458" cy="3096344"/>
          </a:xfrm>
          <a:prstGeom prst="rect">
            <a:avLst/>
          </a:prstGeom>
        </p:spPr>
      </p:pic>
      <p:pic>
        <p:nvPicPr>
          <p:cNvPr id="18" name="Picture 4" descr="C:\Users\Admin\Desktop\для отчета по ГИП\среда по Х-Т развитию\презентация\IMG_808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42031"/>
            <a:ext cx="4041779" cy="303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User\Desktop\фото\P102086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534286">
            <a:off x="1073401" y="832832"/>
            <a:ext cx="6806661" cy="5104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0857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&amp;Kcy;&amp;ocy;&amp;ncy;&amp;scy;&amp;pcy;&amp;iecy;&amp;kcy;&amp;tcy; &amp;fcy;&amp;rcy;&amp;ocy;&amp;ncy;&amp;tcy;&amp;acy;&amp;lcy;&amp;softcy;&amp;ncy;&amp;ocy;&amp;gcy;&amp;ocy;"/>
          <p:cNvPicPr/>
          <p:nvPr/>
        </p:nvPicPr>
        <p:blipFill>
          <a:blip r:embed="rId2" cstate="print"/>
          <a:srcRect l="2370" t="3401" r="2370" b="9479"/>
          <a:stretch>
            <a:fillRect/>
          </a:stretch>
        </p:blipFill>
        <p:spPr bwMode="auto">
          <a:xfrm>
            <a:off x="539552" y="404664"/>
            <a:ext cx="374441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&amp;Tcy;&amp;iecy;&amp;ncy;&amp;softcy; &amp;scy;&amp;ocy;&amp;bcy;&amp;acy;&amp;kcy;&amp;icy;"/>
          <p:cNvPicPr/>
          <p:nvPr/>
        </p:nvPicPr>
        <p:blipFill>
          <a:blip r:embed="rId3" cstate="print"/>
          <a:srcRect l="9577" t="15834" r="5902" b="9263"/>
          <a:stretch>
            <a:fillRect/>
          </a:stretch>
        </p:blipFill>
        <p:spPr bwMode="auto">
          <a:xfrm>
            <a:off x="1475656" y="3645024"/>
            <a:ext cx="2880320" cy="2736304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8" name="Рисунок 7" descr="&amp;Tcy;&amp;iecy;&amp;ncy;&amp;softcy; &amp;ucy;&amp;lcy;&amp;icy;&amp;tcy;&amp;kcy;&amp;icy;"/>
          <p:cNvPicPr/>
          <p:nvPr/>
        </p:nvPicPr>
        <p:blipFill>
          <a:blip r:embed="rId4" cstate="print"/>
          <a:srcRect t="13685" b="9327"/>
          <a:stretch>
            <a:fillRect/>
          </a:stretch>
        </p:blipFill>
        <p:spPr bwMode="auto">
          <a:xfrm>
            <a:off x="4932040" y="3645024"/>
            <a:ext cx="2808312" cy="2736304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3314" name="Picture 2" descr="&amp;Ecy;&amp;mcy;&amp;ocy;&amp;tscy;&amp;icy;&amp;icy; &amp;chcy;&amp;iecy;&amp;lcy;&amp;ocy;&amp;vcy;&amp;iecy;&amp;kcy;&amp;acy; &amp;vcy; &amp;kcy;&amp;acy;&amp;rcy;&amp;tcy;&amp;icy;&amp;ncy;&amp;kcy;&amp;acy;&amp;khcy; &amp;dcy;&amp;lcy;&amp;yacy; &amp;dcy;&amp;iecy;&amp;tcy;&amp;iecy;&amp;jcy; - &amp;SHcy;&amp;kcy;&amp;ocy;&amp;lcy;&amp;softcy;&amp;ncy;&amp;acy;&amp;yacy; &amp;lcy;&amp;icy;&amp;tcy;&amp;iecy;&amp;rcy;&amp;acy;&amp;tcy;&amp;ucy;&amp;rcy;&amp;acy;"/>
          <p:cNvPicPr>
            <a:picLocks noChangeAspect="1" noChangeArrowheads="1"/>
          </p:cNvPicPr>
          <p:nvPr/>
        </p:nvPicPr>
        <p:blipFill>
          <a:blip r:embed="rId5" cstate="print"/>
          <a:srcRect l="4725" t="5821" r="2666" b="4720"/>
          <a:stretch>
            <a:fillRect/>
          </a:stretch>
        </p:blipFill>
        <p:spPr bwMode="auto">
          <a:xfrm>
            <a:off x="4788024" y="404664"/>
            <a:ext cx="4104456" cy="2973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4600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dirty="0" smtClean="0"/>
              <a:t>Музыкальный уголок</a:t>
            </a:r>
            <a:endParaRPr lang="ru-RU" dirty="0"/>
          </a:p>
        </p:txBody>
      </p:sp>
      <p:pic>
        <p:nvPicPr>
          <p:cNvPr id="5125" name="Picture 5" descr="C:\Users\Admin\Desktop\для отчета по ГИП\среда по Х-Т развитию\презентация\IMG_80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7416824" cy="556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14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467544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Музыкальный уголок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41" name="Picture 1" descr="C:\Users\1\Desktop\Отчет\22.04\P1030195.JPG"/>
          <p:cNvPicPr>
            <a:picLocks noChangeAspect="1" noChangeArrowheads="1"/>
          </p:cNvPicPr>
          <p:nvPr/>
        </p:nvPicPr>
        <p:blipFill>
          <a:blip r:embed="rId2" cstate="screen">
            <a:lum bright="-10000" contrast="10000"/>
          </a:blip>
          <a:srcRect r="12564"/>
          <a:stretch>
            <a:fillRect/>
          </a:stretch>
        </p:blipFill>
        <p:spPr bwMode="auto">
          <a:xfrm>
            <a:off x="251520" y="1340768"/>
            <a:ext cx="3600400" cy="4824536"/>
          </a:xfrm>
          <a:prstGeom prst="rect">
            <a:avLst/>
          </a:prstGeom>
          <a:noFill/>
        </p:spPr>
      </p:pic>
      <p:pic>
        <p:nvPicPr>
          <p:cNvPr id="11" name="Picture 3" descr="C:\Users\User\Desktop\фото\P102073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9789" t="29367" b="8637"/>
          <a:stretch>
            <a:fillRect/>
          </a:stretch>
        </p:blipFill>
        <p:spPr bwMode="auto">
          <a:xfrm>
            <a:off x="4139952" y="1340768"/>
            <a:ext cx="4750011" cy="2448272"/>
          </a:xfrm>
          <a:prstGeom prst="rect">
            <a:avLst/>
          </a:prstGeom>
          <a:noFill/>
        </p:spPr>
      </p:pic>
      <p:pic>
        <p:nvPicPr>
          <p:cNvPr id="12" name="Picture 4" descr="C:\Users\User\Desktop\фото\P1020739.JPG"/>
          <p:cNvPicPr>
            <a:picLocks noChangeAspect="1" noChangeArrowheads="1"/>
          </p:cNvPicPr>
          <p:nvPr/>
        </p:nvPicPr>
        <p:blipFill>
          <a:blip r:embed="rId4" cstate="print"/>
          <a:srcRect t="30984"/>
          <a:stretch>
            <a:fillRect/>
          </a:stretch>
        </p:blipFill>
        <p:spPr bwMode="auto">
          <a:xfrm>
            <a:off x="4139952" y="4077072"/>
            <a:ext cx="2304256" cy="2119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6" descr="C:\Users\User\Desktop\фото\P1020741.JPG"/>
          <p:cNvPicPr>
            <a:picLocks noChangeAspect="1" noChangeArrowheads="1"/>
          </p:cNvPicPr>
          <p:nvPr/>
        </p:nvPicPr>
        <p:blipFill>
          <a:blip r:embed="rId5" cstate="print"/>
          <a:srcRect l="18699" t="9720" r="12287" b="7781"/>
          <a:stretch>
            <a:fillRect/>
          </a:stretch>
        </p:blipFill>
        <p:spPr bwMode="auto">
          <a:xfrm>
            <a:off x="6588224" y="4077072"/>
            <a:ext cx="2329182" cy="2088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619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dirty="0" smtClean="0"/>
              <a:t>Музыкальный уголок</a:t>
            </a:r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052736"/>
            <a:ext cx="3240360" cy="2430270"/>
          </a:xfrm>
          <a:prstGeom prst="rect">
            <a:avLst/>
          </a:prstGeom>
        </p:spPr>
      </p:pic>
      <p:pic>
        <p:nvPicPr>
          <p:cNvPr id="12290" name="Picture 2" descr="C:\Users\Admin\Desktop\для отчета по ГИП\среда по Х-Т развитию\презентация\IMG_806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93" r="14228"/>
          <a:stretch/>
        </p:blipFill>
        <p:spPr bwMode="auto">
          <a:xfrm>
            <a:off x="4932040" y="1052736"/>
            <a:ext cx="3735629" cy="222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dmin\Desktop\для отчета по ГИП\среда по Х-Т развитию\средняя х-э\SDC170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" b="11111"/>
          <a:stretch>
            <a:fillRect/>
          </a:stretch>
        </p:blipFill>
        <p:spPr bwMode="auto">
          <a:xfrm>
            <a:off x="467544" y="3645024"/>
            <a:ext cx="4320480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Admin\Desktop\для отчета по ГИП\среда по Х-Т развитию\презентация\IMG_80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645024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20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«Музыкальная мастерская»</a:t>
            </a:r>
            <a:endParaRPr lang="ru-RU" sz="3200" dirty="0"/>
          </a:p>
        </p:txBody>
      </p:sp>
      <p:pic>
        <p:nvPicPr>
          <p:cNvPr id="7172" name="Picture 4" descr="C:\Users\1\Desktop\Отчет\22.04\P103023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139952" y="2852936"/>
            <a:ext cx="4632532" cy="3474242"/>
          </a:xfrm>
          <a:prstGeom prst="rect">
            <a:avLst/>
          </a:prstGeom>
          <a:noFill/>
        </p:spPr>
      </p:pic>
      <p:pic>
        <p:nvPicPr>
          <p:cNvPr id="7173" name="Picture 5" descr="C:\Users\1\Desktop\Отчет\22.04\P1030230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23528" y="1052736"/>
            <a:ext cx="4512706" cy="33843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096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Принципы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Полифункциональность</a:t>
            </a:r>
            <a:endParaRPr lang="ru-RU" dirty="0" smtClean="0"/>
          </a:p>
          <a:p>
            <a:r>
              <a:rPr lang="ru-RU" dirty="0" err="1" smtClean="0"/>
              <a:t>Трансформируемость</a:t>
            </a:r>
            <a:endParaRPr lang="ru-RU" dirty="0" smtClean="0"/>
          </a:p>
          <a:p>
            <a:r>
              <a:rPr lang="ru-RU" dirty="0" smtClean="0"/>
              <a:t>Вариативность</a:t>
            </a:r>
          </a:p>
          <a:p>
            <a:r>
              <a:rPr lang="ru-RU" dirty="0" smtClean="0"/>
              <a:t>Учет интеграции</a:t>
            </a:r>
          </a:p>
          <a:p>
            <a:r>
              <a:rPr lang="ru-RU" dirty="0" smtClean="0"/>
              <a:t>Учет гендерной специфики</a:t>
            </a:r>
          </a:p>
          <a:p>
            <a:r>
              <a:rPr lang="ru-RU" dirty="0" smtClean="0"/>
              <a:t>Учет специфики национально-культурных условий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659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 descr="&amp;Pcy;&amp;ocy;&amp;zcy;&amp;dcy;&amp;rcy;&amp;acy;&amp;vcy;&amp;lcy;&amp;iecy;&amp;ncy;&amp;icy;&amp;iecy; &amp;gcy;&amp;ucy;&amp;bcy;&amp;iecy;&amp;rcy;&amp;ncy;&amp;acy;&amp;tcy;&amp;ocy;&amp;rcy;&amp;acy; &amp;tcy;&amp;icy;&amp;tcy;&amp;ocy;&amp;vcy;&amp;acy; &amp;scy; &amp;ncy;&amp;ocy;&amp;vcy;&amp;ycy;&amp;mcy; &amp;gcy;&amp;ocy;&amp;dcy;&amp;ocy;&amp;mcy;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9C4CA"/>
              </a:clrFrom>
              <a:clrTo>
                <a:srgbClr val="C9C4CA">
                  <a:alpha val="0"/>
                </a:srgbClr>
              </a:clrTo>
            </a:clrChange>
          </a:blip>
          <a:srcRect l="3780" r="5501"/>
          <a:stretch>
            <a:fillRect/>
          </a:stretch>
        </p:blipFill>
        <p:spPr bwMode="auto">
          <a:xfrm rot="13874525">
            <a:off x="5519156" y="3900628"/>
            <a:ext cx="2278698" cy="222924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«Музыкальная мастерская»</a:t>
            </a:r>
            <a:endParaRPr lang="ru-RU" sz="3200" dirty="0"/>
          </a:p>
        </p:txBody>
      </p:sp>
      <p:pic>
        <p:nvPicPr>
          <p:cNvPr id="7170" name="Picture 2" descr="C:\Users\1\Desktop\Отчет\22.04\P1030234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99992" y="908720"/>
            <a:ext cx="4128645" cy="3096344"/>
          </a:xfrm>
          <a:prstGeom prst="rect">
            <a:avLst/>
          </a:prstGeom>
          <a:noFill/>
        </p:spPr>
      </p:pic>
      <p:pic>
        <p:nvPicPr>
          <p:cNvPr id="7171" name="Picture 3" descr="C:\Users\1\Desktop\Отчет\22.04\P1030235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5400000">
            <a:off x="-240650" y="1544905"/>
            <a:ext cx="5088795" cy="38164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096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Users\1\Desktop\Отчет\22.04\P103023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5536" y="2348880"/>
            <a:ext cx="4312540" cy="3234259"/>
          </a:xfrm>
          <a:prstGeom prst="rect">
            <a:avLst/>
          </a:prstGeom>
          <a:noFill/>
        </p:spPr>
      </p:pic>
      <p:pic>
        <p:nvPicPr>
          <p:cNvPr id="61443" name="Picture 3" descr="C:\Users\1\Desktop\Отчет\22.04\P1030238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076056" y="908720"/>
            <a:ext cx="3485733" cy="464785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23528" y="908720"/>
            <a:ext cx="461126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/>
              <a:t>Дидактические пособия</a:t>
            </a:r>
            <a:br>
              <a:rPr lang="ru-RU" sz="3200" dirty="0" smtClean="0"/>
            </a:br>
            <a:r>
              <a:rPr lang="ru-RU" sz="3200" dirty="0" smtClean="0"/>
              <a:t>для музыкального уголка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Музей народных музыкальных инструментов</a:t>
            </a:r>
            <a:endParaRPr lang="ru-RU" dirty="0"/>
          </a:p>
        </p:txBody>
      </p:sp>
      <p:pic>
        <p:nvPicPr>
          <p:cNvPr id="1026" name="Picture 2" descr="C:\Users\1\Desktop\Отчет\22.04\P10302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700808"/>
            <a:ext cx="6156176" cy="46171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972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ru-RU" dirty="0" smtClean="0"/>
              <a:t>Работа с семьями</a:t>
            </a:r>
            <a:endParaRPr lang="ru-RU" dirty="0"/>
          </a:p>
        </p:txBody>
      </p:sp>
      <p:pic>
        <p:nvPicPr>
          <p:cNvPr id="2050" name="Picture 2" descr="C:\Users\Admin\Desktop\для отчета по ГИП\среда по Х-Т развитию\P10200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6"/>
          <a:stretch>
            <a:fillRect/>
          </a:stretch>
        </p:blipFill>
        <p:spPr bwMode="auto">
          <a:xfrm>
            <a:off x="251520" y="1340768"/>
            <a:ext cx="4049811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для отчета по ГИП\среда по Х-Т развитию\P10200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04864"/>
            <a:ext cx="3995936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77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ru-RU" dirty="0" smtClean="0"/>
              <a:t>Работа с семьями</a:t>
            </a:r>
            <a:endParaRPr lang="ru-RU" dirty="0"/>
          </a:p>
        </p:txBody>
      </p:sp>
      <p:pic>
        <p:nvPicPr>
          <p:cNvPr id="6" name="Picture 3" descr="C:\Users\1\Desktop\Отчет\22.04\P10301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3140968"/>
            <a:ext cx="4320480" cy="3240360"/>
          </a:xfrm>
          <a:prstGeom prst="rect">
            <a:avLst/>
          </a:prstGeom>
          <a:noFill/>
        </p:spPr>
      </p:pic>
      <p:pic>
        <p:nvPicPr>
          <p:cNvPr id="2052" name="Picture 4" descr="C:\Users\Admin\Desktop\для отчета по ГИП\среда по Х-Т развитию\P10200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4680520" cy="351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77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для отчета по ГИП\среда по Х-Т развитию\средняя х-э\SDC170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4896543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1\Desktop\Отчет\22.04\P1030203.JPG"/>
          <p:cNvPicPr>
            <a:picLocks noChangeAspect="1" noChangeArrowheads="1"/>
          </p:cNvPicPr>
          <p:nvPr/>
        </p:nvPicPr>
        <p:blipFill>
          <a:blip r:embed="rId3" cstate="print"/>
          <a:srcRect t="11732"/>
          <a:stretch>
            <a:fillRect/>
          </a:stretch>
        </p:blipFill>
        <p:spPr bwMode="auto">
          <a:xfrm>
            <a:off x="3995936" y="3933056"/>
            <a:ext cx="4464496" cy="2708920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ru-RU" dirty="0" smtClean="0"/>
              <a:t>Работа с семьями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354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1720" y="332656"/>
            <a:ext cx="5553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err="1" smtClean="0"/>
              <a:t>Полифункциональность</a:t>
            </a:r>
            <a:r>
              <a:rPr lang="ru-RU" sz="3200" dirty="0" smtClean="0"/>
              <a:t> среды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755576" y="5661248"/>
            <a:ext cx="2991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Примеры на </a:t>
            </a:r>
            <a:r>
              <a:rPr lang="ru-RU" dirty="0" err="1" smtClean="0"/>
              <a:t>цветосложение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580112" y="5733256"/>
            <a:ext cx="1959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Папка Мир театра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50542" y="404664"/>
            <a:ext cx="63940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err="1" smtClean="0"/>
              <a:t>Трансформируемость</a:t>
            </a:r>
            <a:r>
              <a:rPr lang="ru-RU" sz="3200" dirty="0" smtClean="0"/>
              <a:t> пространства</a:t>
            </a:r>
            <a:endParaRPr lang="ru-RU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4655733" y="5252569"/>
            <a:ext cx="41492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Выставка картин художника - НОД,  альбом для рассматривания – в свободной деятельности</a:t>
            </a:r>
            <a:endParaRPr lang="ru-RU" sz="2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4" r="17594" b="6815"/>
          <a:stretch/>
        </p:blipFill>
        <p:spPr>
          <a:xfrm>
            <a:off x="300303" y="1340768"/>
            <a:ext cx="3979253" cy="3578207"/>
          </a:xfrm>
        </p:spPr>
      </p:pic>
      <p:sp>
        <p:nvSpPr>
          <p:cNvPr id="3" name="TextBox 2"/>
          <p:cNvSpPr txBox="1"/>
          <p:nvPr/>
        </p:nvSpPr>
        <p:spPr>
          <a:xfrm>
            <a:off x="795386" y="5229200"/>
            <a:ext cx="29890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/>
              <a:t>Использование </a:t>
            </a:r>
            <a:br>
              <a:rPr lang="ru-RU" sz="2000" dirty="0" smtClean="0"/>
            </a:br>
            <a:r>
              <a:rPr lang="ru-RU" sz="2000" dirty="0" smtClean="0"/>
              <a:t>театральных атрибутов </a:t>
            </a:r>
            <a:br>
              <a:rPr lang="ru-RU" sz="2000" dirty="0" smtClean="0"/>
            </a:br>
            <a:r>
              <a:rPr lang="ru-RU" sz="2000" dirty="0" smtClean="0"/>
              <a:t>в сюжетно-ролевых играх</a:t>
            </a:r>
          </a:p>
        </p:txBody>
      </p:sp>
      <p:pic>
        <p:nvPicPr>
          <p:cNvPr id="1028" name="Picture 4" descr="C:\Users\Admin\Desktop\Отчет\22.04\P103027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" r="5189"/>
          <a:stretch/>
        </p:blipFill>
        <p:spPr bwMode="auto">
          <a:xfrm>
            <a:off x="4481066" y="1340768"/>
            <a:ext cx="432388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68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99792" y="260648"/>
            <a:ext cx="42502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Игры по </a:t>
            </a:r>
            <a:r>
              <a:rPr lang="ru-RU" sz="3200" dirty="0" err="1" smtClean="0"/>
              <a:t>цветоведению</a:t>
            </a:r>
            <a:endParaRPr lang="ru-RU" sz="3200" dirty="0"/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052736"/>
            <a:ext cx="3816424" cy="2448272"/>
          </a:xfrm>
          <a:prstGeom prst="rect">
            <a:avLst/>
          </a:prstGeom>
        </p:spPr>
      </p:pic>
      <p:pic>
        <p:nvPicPr>
          <p:cNvPr id="6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0"/>
          <a:stretch>
            <a:fillRect/>
          </a:stretch>
        </p:blipFill>
        <p:spPr>
          <a:xfrm>
            <a:off x="611560" y="1052736"/>
            <a:ext cx="3744416" cy="2448272"/>
          </a:xfrm>
          <a:prstGeom prst="rect">
            <a:avLst/>
          </a:prstGeom>
        </p:spPr>
      </p:pic>
      <p:pic>
        <p:nvPicPr>
          <p:cNvPr id="9220" name="Picture 4" descr="C:\Users\Admin\Desktop\для отчета по ГИП\среда по Х-Т развитию\презентация\IMG_805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4" t="38484" r="6023" b="4259"/>
          <a:stretch/>
        </p:blipFill>
        <p:spPr bwMode="auto">
          <a:xfrm>
            <a:off x="611560" y="3717032"/>
            <a:ext cx="3744416" cy="288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804248" y="5445224"/>
            <a:ext cx="1175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Гусенички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427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море Картины художников. . Зарубежная живопись и другое искусство - Part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6288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&amp;Kcy;&amp;ncy;&amp;icy;&amp;gcy;&amp;ocy;&amp;tcy;&amp;ocy;&amp;rcy;&amp;gcy;&amp;ocy;&amp;vcy;&amp;acy;&amp;yacy; &amp;gcy;&amp;rcy;&amp;ucy;&amp;pcy;&amp;pcy;&amp;acy; &quot;&amp;Pcy;&amp;rcy;&amp;ocy;&amp;dcy;&amp;acy;&amp;Lcy;&amp;icy;&amp;tcy;&amp;HARDcy;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42778">
            <a:off x="890476" y="759294"/>
            <a:ext cx="3013818" cy="43278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087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1760" y="332656"/>
            <a:ext cx="49205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Учет </a:t>
            </a:r>
            <a:r>
              <a:rPr lang="ru-RU" sz="3200" dirty="0" err="1" smtClean="0"/>
              <a:t>гендерной</a:t>
            </a:r>
            <a:r>
              <a:rPr lang="ru-RU" sz="3200" dirty="0" smtClean="0"/>
              <a:t> специфики</a:t>
            </a:r>
            <a:endParaRPr lang="ru-RU" sz="3200" dirty="0"/>
          </a:p>
        </p:txBody>
      </p:sp>
      <p:pic>
        <p:nvPicPr>
          <p:cNvPr id="3074" name="Picture 2" descr="C:\Users\1\Desktop\Отчет\22.04\P1030244.JPG"/>
          <p:cNvPicPr>
            <a:picLocks noChangeAspect="1" noChangeArrowheads="1"/>
          </p:cNvPicPr>
          <p:nvPr/>
        </p:nvPicPr>
        <p:blipFill>
          <a:blip r:embed="rId2" cstate="print"/>
          <a:srcRect l="10754" t="8603" r="9664" b="8230"/>
          <a:stretch>
            <a:fillRect/>
          </a:stretch>
        </p:blipFill>
        <p:spPr bwMode="auto">
          <a:xfrm>
            <a:off x="467544" y="980728"/>
            <a:ext cx="4320480" cy="3386322"/>
          </a:xfrm>
          <a:prstGeom prst="rect">
            <a:avLst/>
          </a:prstGeom>
          <a:noFill/>
        </p:spPr>
      </p:pic>
      <p:pic>
        <p:nvPicPr>
          <p:cNvPr id="2050" name="Picture 2" descr="C:\Users\1\Desktop\Отчет\22.04\P10302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212976"/>
            <a:ext cx="4536504" cy="3402223"/>
          </a:xfrm>
          <a:prstGeom prst="rect">
            <a:avLst/>
          </a:prstGeom>
          <a:noFill/>
        </p:spPr>
      </p:pic>
      <p:pic>
        <p:nvPicPr>
          <p:cNvPr id="2052" name="Picture 4" descr="&amp;Kcy;&amp;ocy;&amp;scy;&amp;mcy;&amp;ocy;&amp;scy;, &amp;tcy;&amp;rcy;&amp;acy;&amp;fcy;&amp;acy;&amp;rcy;&amp;iecy;&amp;tcy;&amp;ycy; (&amp;Dcy;&amp;rcy;&amp;ocy;&amp;fcy;&amp;acy;-&amp;pcy;&amp;lcy;&amp;yucy;&amp;scy;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4581128"/>
            <a:ext cx="2304256" cy="1843406"/>
          </a:xfrm>
          <a:prstGeom prst="rect">
            <a:avLst/>
          </a:prstGeom>
          <a:noFill/>
        </p:spPr>
      </p:pic>
      <p:pic>
        <p:nvPicPr>
          <p:cNvPr id="2054" name="Picture 6" descr="&amp;Mcy;&amp;ocy;&amp;rcy;&amp;scy;&amp;kcy;&amp;ocy;&amp;jcy; &amp;tcy;&amp;rcy;&amp;acy;&amp;ncy;&amp;scy;&amp;pcy;&amp;ocy;&amp;rcy;&amp;tcy;, &amp;tcy;&amp;rcy;&amp;acy;&amp;fcy;&amp;acy;&amp;rcy;&amp;iecy;&amp;tcy;&amp;ycy; (&amp;Dcy;&amp;rcy;&amp;ocy;&amp;fcy;&amp;acy;-&amp;Mcy;&amp;iecy;&amp;dcy;&amp;icy;&amp;acy;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1052736"/>
            <a:ext cx="2304256" cy="19470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087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729</TotalTime>
  <Words>271</Words>
  <Application>Microsoft Office PowerPoint</Application>
  <PresentationFormat>Экран (4:3)</PresentationFormat>
  <Paragraphs>63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Обновление содержания развивающей предметно-пространственной среды  по художественно-эстетическому развитию детей в соответствии с ФГОС дошкольного образования</vt:lpstr>
      <vt:lpstr>Презентация PowerPoint</vt:lpstr>
      <vt:lpstr>Нормативные документы</vt:lpstr>
      <vt:lpstr>Принципы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Уголок ИЗО  ясельной группы</vt:lpstr>
      <vt:lpstr>Уголок ИЗО младшей группы</vt:lpstr>
      <vt:lpstr>Уголок ИЗО  средней группы</vt:lpstr>
      <vt:lpstr>Уголок ИЗО  старшей группы</vt:lpstr>
      <vt:lpstr>Презентация PowerPoint</vt:lpstr>
      <vt:lpstr>Нетрадиционное рисование</vt:lpstr>
      <vt:lpstr>Нетрадиционное рисование</vt:lpstr>
      <vt:lpstr>Дидактические пособия  по изодеятельности</vt:lpstr>
      <vt:lpstr>Дидактические пособия  по изодеятельности</vt:lpstr>
      <vt:lpstr>Дидактические пособия  по изодеятельности</vt:lpstr>
      <vt:lpstr>Дидактические материалы  по изодеятельности</vt:lpstr>
      <vt:lpstr>Предметы народного промысла</vt:lpstr>
      <vt:lpstr>Оформление выставок детских работ</vt:lpstr>
      <vt:lpstr>Оформление выставок детских работ</vt:lpstr>
      <vt:lpstr>Уголок театра</vt:lpstr>
      <vt:lpstr>Уголок театра</vt:lpstr>
      <vt:lpstr>Уголок театра</vt:lpstr>
      <vt:lpstr>Уголок театра</vt:lpstr>
      <vt:lpstr>Уголок театра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Музыкальный уголок</vt:lpstr>
      <vt:lpstr>Презентация PowerPoint</vt:lpstr>
      <vt:lpstr>Музыкальный уголок</vt:lpstr>
      <vt:lpstr>«Музыкальная мастерская»</vt:lpstr>
      <vt:lpstr>«Музыкальная мастерская»</vt:lpstr>
      <vt:lpstr>Презентация PowerPoint</vt:lpstr>
      <vt:lpstr>Музей народных музыкальных инструментов</vt:lpstr>
      <vt:lpstr>Работа с семьями</vt:lpstr>
      <vt:lpstr>Работа с семьями</vt:lpstr>
      <vt:lpstr>Работа с семьями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Обновление содержания развивающей предметно-пространственной среды  по художественно-эстетическому развитию детей в соответствии с ФГОС дошкольного образования</dc:title>
  <dc:creator>Admin</dc:creator>
  <cp:lastModifiedBy>user</cp:lastModifiedBy>
  <cp:revision>56</cp:revision>
  <dcterms:created xsi:type="dcterms:W3CDTF">2015-04-22T04:31:50Z</dcterms:created>
  <dcterms:modified xsi:type="dcterms:W3CDTF">2017-07-13T12:56:36Z</dcterms:modified>
</cp:coreProperties>
</file>