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72" r:id="rId16"/>
    <p:sldId id="275" r:id="rId17"/>
    <p:sldId id="277" r:id="rId18"/>
    <p:sldId id="276" r:id="rId19"/>
    <p:sldId id="270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B0DD7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354" y="1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93D6-79AD-491F-8537-E693C0A6BD8D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1230-0426-46A0-BD90-E38FDA541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63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93D6-79AD-491F-8537-E693C0A6BD8D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1230-0426-46A0-BD90-E38FDA541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6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93D6-79AD-491F-8537-E693C0A6BD8D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1230-0426-46A0-BD90-E38FDA541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73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93D6-79AD-491F-8537-E693C0A6BD8D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1230-0426-46A0-BD90-E38FDA541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43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93D6-79AD-491F-8537-E693C0A6BD8D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1230-0426-46A0-BD90-E38FDA541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90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93D6-79AD-491F-8537-E693C0A6BD8D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1230-0426-46A0-BD90-E38FDA541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57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93D6-79AD-491F-8537-E693C0A6BD8D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1230-0426-46A0-BD90-E38FDA541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33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93D6-79AD-491F-8537-E693C0A6BD8D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1230-0426-46A0-BD90-E38FDA541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9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93D6-79AD-491F-8537-E693C0A6BD8D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1230-0426-46A0-BD90-E38FDA541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25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93D6-79AD-491F-8537-E693C0A6BD8D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1230-0426-46A0-BD90-E38FDA541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61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93D6-79AD-491F-8537-E693C0A6BD8D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1230-0426-46A0-BD90-E38FDA541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88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93D6-79AD-491F-8537-E693C0A6BD8D}" type="datetimeFigureOut">
              <a:rPr lang="ru-RU" smtClean="0"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31230-0426-46A0-BD90-E38FDA541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2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4" b="-195"/>
          <a:stretch/>
        </p:blipFill>
        <p:spPr bwMode="auto">
          <a:xfrm>
            <a:off x="0" y="0"/>
            <a:ext cx="9144000" cy="660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41376" y="2852936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CC"/>
                </a:solidFill>
              </a:rPr>
              <a:t>Социальное партнерство ДОУ и семьи </a:t>
            </a:r>
            <a:br>
              <a:rPr lang="ru-RU" sz="3200" b="1" dirty="0">
                <a:solidFill>
                  <a:srgbClr val="0000CC"/>
                </a:solidFill>
              </a:rPr>
            </a:br>
            <a:r>
              <a:rPr lang="ru-RU" sz="3200" b="1" dirty="0">
                <a:solidFill>
                  <a:srgbClr val="0000CC"/>
                </a:solidFill>
              </a:rPr>
              <a:t>в вопросах </a:t>
            </a:r>
            <a:br>
              <a:rPr lang="ru-RU" sz="3200" b="1" dirty="0">
                <a:solidFill>
                  <a:srgbClr val="0000CC"/>
                </a:solidFill>
              </a:rPr>
            </a:br>
            <a:r>
              <a:rPr lang="ru-RU" sz="3200" b="1" dirty="0">
                <a:solidFill>
                  <a:srgbClr val="0000CC"/>
                </a:solidFill>
              </a:rPr>
              <a:t>творческого развития </a:t>
            </a:r>
            <a:endParaRPr lang="ru-RU" sz="3200" b="1" dirty="0" smtClean="0">
              <a:solidFill>
                <a:srgbClr val="0000CC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личности </a:t>
            </a:r>
            <a:r>
              <a:rPr lang="ru-RU" sz="3200" b="1" dirty="0">
                <a:solidFill>
                  <a:srgbClr val="0000CC"/>
                </a:solidFill>
              </a:rPr>
              <a:t>дошкольника </a:t>
            </a:r>
            <a:br>
              <a:rPr lang="ru-RU" sz="3200" b="1" dirty="0">
                <a:solidFill>
                  <a:srgbClr val="0000CC"/>
                </a:solidFill>
              </a:rPr>
            </a:br>
            <a:r>
              <a:rPr lang="ru-RU" sz="3200" b="1" dirty="0">
                <a:solidFill>
                  <a:srgbClr val="0000CC"/>
                </a:solidFill>
              </a:rPr>
              <a:t>в условиях реализации </a:t>
            </a:r>
            <a:br>
              <a:rPr lang="ru-RU" sz="3200" b="1" dirty="0">
                <a:solidFill>
                  <a:srgbClr val="0000CC"/>
                </a:solidFill>
              </a:rPr>
            </a:br>
            <a:r>
              <a:rPr lang="ru-RU" sz="3200" b="1" dirty="0">
                <a:solidFill>
                  <a:srgbClr val="0000CC"/>
                </a:solidFill>
              </a:rPr>
              <a:t>ФГОС дошкольного образования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6381328"/>
            <a:ext cx="6683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66"/>
                </a:solidFill>
              </a:rPr>
              <a:t>МДОУ «Детский сад «Солнышко», 2016г.</a:t>
            </a:r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CC"/>
                </a:solidFill>
              </a:rPr>
              <a:t>Этапы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76872"/>
            <a:ext cx="5328592" cy="2808312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ru-RU" sz="4800" dirty="0" smtClean="0">
                <a:solidFill>
                  <a:srgbClr val="000066"/>
                </a:solidFill>
              </a:rPr>
              <a:t>Накопительный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4800" dirty="0" smtClean="0">
                <a:solidFill>
                  <a:srgbClr val="000066"/>
                </a:solidFill>
              </a:rPr>
              <a:t>Творческий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4800" dirty="0" smtClean="0">
                <a:solidFill>
                  <a:srgbClr val="000066"/>
                </a:solidFill>
              </a:rPr>
              <a:t>Результат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4744"/>
            <a:ext cx="2664296" cy="4792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5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64" y="111770"/>
            <a:ext cx="8229600" cy="79695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CC"/>
                </a:solidFill>
              </a:rPr>
              <a:t>Работа с родителями: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5540" y="1215375"/>
            <a:ext cx="4896544" cy="244250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0066"/>
                </a:solidFill>
              </a:rPr>
              <a:t>Информация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66"/>
                </a:solidFill>
              </a:rPr>
              <a:t>     в родительских уголках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Родительские собрания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Выставки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Проектная деятельность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4" name="Picture 2" descr="&amp;Ecy;&amp;mcy;&amp;ocy;&amp;tscy;&amp;icy;&amp;icy; &amp;chcy;&amp;iecy;&amp;lcy;&amp;ocy;&amp;vcy;&amp;iecy;&amp;kcy;&amp;acy; &amp;vcy; &amp;kcy;&amp;acy;&amp;rcy;&amp;tcy;&amp;icy;&amp;ncy;&amp;kcy;&amp;acy;&amp;khcy; &amp;dcy;&amp;lcy;&amp;yacy; &amp;dcy;&amp;iecy;&amp;tcy;&amp;iecy;&amp;jcy; - &amp;SHcy;&amp;kcy;&amp;ocy;&amp;lcy;&amp;softcy;&amp;ncy;&amp;acy;&amp;yacy; &amp;lcy;&amp;icy;&amp;tcy;&amp;iecy;&amp;rcy;&amp;acy;&amp;tcy;&amp;ucy;&amp;rcy;&amp;acy;"/>
          <p:cNvPicPr>
            <a:picLocks noChangeAspect="1" noChangeArrowheads="1"/>
          </p:cNvPicPr>
          <p:nvPr/>
        </p:nvPicPr>
        <p:blipFill>
          <a:blip r:embed="rId2" cstate="print"/>
          <a:srcRect l="4725" t="5821" r="2666" b="4720"/>
          <a:stretch>
            <a:fillRect/>
          </a:stretch>
        </p:blipFill>
        <p:spPr bwMode="auto">
          <a:xfrm>
            <a:off x="4427984" y="3820520"/>
            <a:ext cx="4320480" cy="2825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34" y="3820519"/>
            <a:ext cx="3969034" cy="2977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34" y="908720"/>
            <a:ext cx="3882006" cy="291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5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94096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CC"/>
                </a:solidFill>
              </a:rPr>
              <a:t>Работа с детьми</a:t>
            </a:r>
          </a:p>
        </p:txBody>
      </p:sp>
      <p:pic>
        <p:nvPicPr>
          <p:cNvPr id="4" name="Picture 3" descr="C:\Users\Admin\Desktop\для отчета по ГИП\среда по Х-Т развитию\презентация\IMG_8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19"/>
            <a:ext cx="3888432" cy="2916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2"/>
          <a:stretch>
            <a:fillRect/>
          </a:stretch>
        </p:blipFill>
        <p:spPr>
          <a:xfrm>
            <a:off x="4393944" y="980728"/>
            <a:ext cx="4304113" cy="2837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29" y="3818154"/>
            <a:ext cx="4176944" cy="2821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r="7256"/>
          <a:stretch/>
        </p:blipFill>
        <p:spPr bwMode="auto">
          <a:xfrm>
            <a:off x="332688" y="3818154"/>
            <a:ext cx="3901951" cy="2821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6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CC"/>
                </a:solidFill>
              </a:rPr>
              <a:t>Формы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672408"/>
          </a:xfrm>
        </p:spPr>
        <p:txBody>
          <a:bodyPr/>
          <a:lstStyle/>
          <a:p>
            <a:r>
              <a:rPr lang="ru-RU" dirty="0" smtClean="0">
                <a:solidFill>
                  <a:srgbClr val="000066"/>
                </a:solidFill>
              </a:rPr>
              <a:t>Школа актерского мастерства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Театрально-ролевые игры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Конкурс семейных театров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Театральные этюды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Театрализованные импровизации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Прикладное творчество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01008"/>
            <a:ext cx="1916308" cy="3150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8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CC"/>
                </a:solidFill>
              </a:rPr>
              <a:t>Тематика встреч с родителями: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rgbClr val="000066"/>
                </a:solidFill>
              </a:rPr>
              <a:t>Развитие у ребенка интереса к искусству.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Приобщение к различным видам художественной деятельности.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Помощь ребенку в подготовке к спектаклю.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Создание дома среды, стимулирующей детскую художественную деятельность.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Совместная художественная деятельность.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Поддержка творческих успехов ребенка.</a:t>
            </a:r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3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3" t="20884" r="1667" b="11636"/>
          <a:stretch/>
        </p:blipFill>
        <p:spPr bwMode="auto">
          <a:xfrm>
            <a:off x="2195736" y="3717032"/>
            <a:ext cx="4893969" cy="2921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1763"/>
            <a:ext cx="4148120" cy="3261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0" y="260648"/>
            <a:ext cx="4544456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84" y="5229200"/>
            <a:ext cx="1726491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876" y="5170300"/>
            <a:ext cx="1437748" cy="1461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7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ГИП 2015-2016\16.09.2016_ГИП_Наумова\P10503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6" t="18450" r="2347" b="5642"/>
          <a:stretch/>
        </p:blipFill>
        <p:spPr bwMode="auto">
          <a:xfrm>
            <a:off x="3419872" y="332656"/>
            <a:ext cx="5557825" cy="3639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3" t="14388" r="16659" b="25061"/>
          <a:stretch/>
        </p:blipFill>
        <p:spPr bwMode="auto">
          <a:xfrm>
            <a:off x="323528" y="476671"/>
            <a:ext cx="2448272" cy="2845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6" t="35070"/>
          <a:stretch/>
        </p:blipFill>
        <p:spPr bwMode="auto">
          <a:xfrm>
            <a:off x="539552" y="3501008"/>
            <a:ext cx="3106926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32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9" r="37953" b="28222"/>
          <a:stretch/>
        </p:blipFill>
        <p:spPr bwMode="auto">
          <a:xfrm>
            <a:off x="467544" y="2348880"/>
            <a:ext cx="3701722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5" t="14782" r="5554" b="20538"/>
          <a:stretch/>
        </p:blipFill>
        <p:spPr bwMode="auto">
          <a:xfrm>
            <a:off x="4644008" y="2065384"/>
            <a:ext cx="3401608" cy="3303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75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ГИП 2015-2016\14.10.2016_ГИП_Пармузина\P10504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8" t="21364" r="14299" b="22380"/>
          <a:stretch/>
        </p:blipFill>
        <p:spPr bwMode="auto">
          <a:xfrm>
            <a:off x="309886" y="188640"/>
            <a:ext cx="4881096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0" t="18357" r="31402" b="30009"/>
          <a:stretch/>
        </p:blipFill>
        <p:spPr bwMode="auto">
          <a:xfrm>
            <a:off x="5292079" y="2132856"/>
            <a:ext cx="3596729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4" t="30773" r="20026" b="25791"/>
          <a:stretch/>
        </p:blipFill>
        <p:spPr bwMode="auto">
          <a:xfrm>
            <a:off x="827584" y="3429000"/>
            <a:ext cx="2438400" cy="294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0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CC"/>
                </a:solidFill>
              </a:rPr>
              <a:t>Структура детско-родительского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268760"/>
            <a:ext cx="8663880" cy="532859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0066"/>
                </a:solidFill>
              </a:rPr>
              <a:t>Организационный этап: игры-приветствия, положительный настрой на предстоящую работу.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Разминка: артикуляционная гимнастика, дыхательные упражнения, пантомимы и др.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Творческие мастерские: изготовление театральных атрибутов для домашних игр, ораторское искусство, искусство перевоплощения.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Заключительный этап: рефлексия, ритуал прощания.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5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4096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CC"/>
                </a:solidFill>
              </a:rPr>
              <a:t>Задачи ФГОС ДО: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solidFill>
                  <a:srgbClr val="000066"/>
                </a:solidFill>
              </a:rPr>
              <a:t>развитие способностей и творческого потенциала каждого ребенка как субъекта отношений с самим собой, другими детьми, взрослыми и миром;</a:t>
            </a:r>
          </a:p>
          <a:p>
            <a:pPr algn="just"/>
            <a:r>
              <a:rPr lang="ru-RU" dirty="0" smtClean="0">
                <a:solidFill>
                  <a:srgbClr val="000066"/>
                </a:solidFill>
              </a:rPr>
              <a:t>объединение обучения и воспитания в целостный процесс на основе духовно-нравственных и социокультурных ценностей;</a:t>
            </a:r>
          </a:p>
          <a:p>
            <a:pPr algn="just"/>
            <a:r>
              <a:rPr lang="ru-RU" dirty="0" smtClean="0">
                <a:solidFill>
                  <a:srgbClr val="000066"/>
                </a:solidFill>
              </a:rPr>
              <a:t>формирование общей культуры личности детей, развития их социальных, нравственных, эстетических, интеллектуальных качеств;</a:t>
            </a:r>
          </a:p>
          <a:p>
            <a:pPr algn="just"/>
            <a:r>
              <a:rPr lang="ru-RU" dirty="0" smtClean="0">
                <a:solidFill>
                  <a:srgbClr val="000066"/>
                </a:solidFill>
              </a:rPr>
              <a:t>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1.bp.blogspot.com/-QRxnlhEdAh4/VwX6VTnJrsI/AAAAAAAAAZE/zxRcd_YOj20iEjWunRSeJ2wlKiwg8FhVQ/s1600/%25D1%2581%25D0%25BC%25D0%25BE%25D1%2582%25D1%2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56"/>
            <a:ext cx="9144000" cy="684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0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CC"/>
                </a:solidFill>
              </a:rPr>
              <a:t>Трудности семейного воспитания: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0066"/>
                </a:solidFill>
              </a:rPr>
              <a:t>Рост числа детей с особыми образовательными потребностями;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Слабая педагогическая состоятельность части родителей;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Повышенный тревожный фон взаимодействия семьи и детского сада;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Обилие разнообразного, часто неоднозначного с педагогической точки зрения, информационного поля.</a:t>
            </a:r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Социальное партнерство </a:t>
            </a:r>
            <a:r>
              <a:rPr lang="ru-RU" dirty="0" smtClean="0">
                <a:solidFill>
                  <a:srgbClr val="000066"/>
                </a:solidFill>
              </a:rPr>
              <a:t>– тип социального взаимодействия, ориентирующий участников на равноправное сотрудничество, поиск согласия и достижение консенсуса, оптимизация отношений.</a:t>
            </a:r>
          </a:p>
          <a:p>
            <a:pPr marL="0" indent="0" algn="just">
              <a:buNone/>
            </a:pPr>
            <a:endParaRPr lang="ru-RU" sz="1600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66"/>
                </a:solidFill>
              </a:rPr>
              <a:t>Основой понятия «социальное партнерство» выступает конструктивное взаимодействие заинтересованных сторон.</a:t>
            </a:r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392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b="1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Эстетическое воспитание </a:t>
            </a:r>
            <a:r>
              <a:rPr lang="ru-RU" dirty="0"/>
              <a:t>—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>
                <a:solidFill>
                  <a:srgbClr val="000066"/>
                </a:solidFill>
              </a:rPr>
              <a:t>это </a:t>
            </a:r>
            <a:r>
              <a:rPr lang="ru-RU" dirty="0">
                <a:solidFill>
                  <a:srgbClr val="000066"/>
                </a:solidFill>
              </a:rPr>
              <a:t>целенаправленный, систематический процесс воздействия на личность ребенка с целью развития у него способности видеть красоту окружающего мира, искусства и создавать ее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000066"/>
                </a:solidFill>
              </a:rPr>
              <a:t>Начинается </a:t>
            </a:r>
            <a:r>
              <a:rPr lang="ru-RU" dirty="0">
                <a:solidFill>
                  <a:srgbClr val="000066"/>
                </a:solidFill>
              </a:rPr>
              <a:t>оно с первых лет жизни детей.</a:t>
            </a:r>
          </a:p>
        </p:txBody>
      </p:sp>
    </p:spTree>
    <p:extLst>
      <p:ext uri="{BB962C8B-B14F-4D97-AF65-F5344CB8AC3E}">
        <p14:creationId xmlns:p14="http://schemas.microsoft.com/office/powerpoint/2010/main" val="6705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CC"/>
                </a:solidFill>
              </a:rPr>
              <a:t>Задачи художественно-эстетического воспитания: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8457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000066"/>
                </a:solidFill>
              </a:rPr>
              <a:t>развитие восприятия прекрасного, эстетических чувств, представлений детей;</a:t>
            </a:r>
          </a:p>
          <a:p>
            <a:pPr algn="just"/>
            <a:r>
              <a:rPr lang="ru-RU" sz="2400" dirty="0" smtClean="0">
                <a:solidFill>
                  <a:srgbClr val="000066"/>
                </a:solidFill>
              </a:rPr>
              <a:t>приобщение дошкольников к посильной и доступной деятельности в области искусства;</a:t>
            </a:r>
          </a:p>
          <a:p>
            <a:pPr algn="just"/>
            <a:r>
              <a:rPr lang="ru-RU" sz="2400" dirty="0" smtClean="0">
                <a:solidFill>
                  <a:srgbClr val="000066"/>
                </a:solidFill>
              </a:rPr>
              <a:t>воспитание потребности вносить элементы прекрасного в окружающую среду;</a:t>
            </a:r>
          </a:p>
          <a:p>
            <a:pPr algn="just"/>
            <a:r>
              <a:rPr lang="ru-RU" sz="2400" dirty="0">
                <a:solidFill>
                  <a:srgbClr val="000066"/>
                </a:solidFill>
              </a:rPr>
              <a:t>ф</a:t>
            </a:r>
            <a:r>
              <a:rPr lang="ru-RU" sz="2400" dirty="0" smtClean="0">
                <a:solidFill>
                  <a:srgbClr val="000066"/>
                </a:solidFill>
              </a:rPr>
              <a:t>ормирование основ художественно-эстетического вкуса детей и способности оценивать произведения искусства, героев, явления окружающей действительности;</a:t>
            </a:r>
          </a:p>
          <a:p>
            <a:pPr algn="just"/>
            <a:r>
              <a:rPr lang="ru-RU" sz="2400" dirty="0" smtClean="0">
                <a:solidFill>
                  <a:srgbClr val="000066"/>
                </a:solidFill>
              </a:rPr>
              <a:t>приобщение к посильной и доступной деятельности в области искусства;</a:t>
            </a:r>
          </a:p>
          <a:p>
            <a:pPr algn="just"/>
            <a:r>
              <a:rPr lang="ru-RU" sz="2400" dirty="0" smtClean="0">
                <a:solidFill>
                  <a:srgbClr val="000066"/>
                </a:solidFill>
              </a:rPr>
              <a:t>развитие творческих способностей детей.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0048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1014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CC"/>
                </a:solidFill>
              </a:rPr>
              <a:t>Взаимодействие МДОУ и семьи по художественно-эстетическому воспитанию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2348880"/>
            <a:ext cx="5400600" cy="396044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0066"/>
                </a:solidFill>
              </a:rPr>
              <a:t>просвещение родителей;</a:t>
            </a:r>
          </a:p>
          <a:p>
            <a:r>
              <a:rPr lang="ru-RU" sz="3600" dirty="0" smtClean="0">
                <a:solidFill>
                  <a:srgbClr val="000066"/>
                </a:solidFill>
              </a:rPr>
              <a:t>организация продуктивного общения всех участников </a:t>
            </a:r>
            <a:r>
              <a:rPr lang="ru-RU" sz="3600" dirty="0" err="1" smtClean="0">
                <a:solidFill>
                  <a:srgbClr val="000066"/>
                </a:solidFill>
              </a:rPr>
              <a:t>педпроцесса</a:t>
            </a:r>
            <a:r>
              <a:rPr lang="ru-RU" sz="3600" dirty="0" smtClean="0">
                <a:solidFill>
                  <a:srgbClr val="000066"/>
                </a:solidFill>
              </a:rPr>
              <a:t>.</a:t>
            </a:r>
            <a:endParaRPr lang="ru-RU" sz="3600" dirty="0">
              <a:solidFill>
                <a:srgbClr val="00006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1872208" cy="3067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7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CC"/>
                </a:solidFill>
              </a:rPr>
              <a:t>Задачи кружковой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600400"/>
          </a:xfrm>
        </p:spPr>
        <p:txBody>
          <a:bodyPr/>
          <a:lstStyle/>
          <a:p>
            <a:r>
              <a:rPr lang="ru-RU" dirty="0" smtClean="0">
                <a:solidFill>
                  <a:srgbClr val="000066"/>
                </a:solidFill>
              </a:rPr>
              <a:t>Речевое развитие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Развитие коммуникативных навыков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Развитие регуляторных и психических процессов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Обогащение социального опыта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Установление доверительных отношений</a:t>
            </a:r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CC"/>
                </a:solidFill>
              </a:rPr>
              <a:t>Принципы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5544616" cy="374441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0066"/>
                </a:solidFill>
              </a:rPr>
              <a:t>Психологической </a:t>
            </a:r>
          </a:p>
          <a:p>
            <a:pPr marL="0" indent="0">
              <a:buNone/>
            </a:pPr>
            <a:r>
              <a:rPr lang="ru-RU" sz="4400" dirty="0">
                <a:solidFill>
                  <a:srgbClr val="000066"/>
                </a:solidFill>
              </a:rPr>
              <a:t> </a:t>
            </a:r>
            <a:r>
              <a:rPr lang="ru-RU" sz="4400" dirty="0" smtClean="0">
                <a:solidFill>
                  <a:srgbClr val="000066"/>
                </a:solidFill>
              </a:rPr>
              <a:t>  комфортности</a:t>
            </a:r>
          </a:p>
          <a:p>
            <a:r>
              <a:rPr lang="ru-RU" sz="4400" dirty="0" smtClean="0">
                <a:solidFill>
                  <a:srgbClr val="000066"/>
                </a:solidFill>
              </a:rPr>
              <a:t>Творчества</a:t>
            </a:r>
          </a:p>
          <a:p>
            <a:r>
              <a:rPr lang="ru-RU" sz="4400" dirty="0" smtClean="0">
                <a:solidFill>
                  <a:srgbClr val="000066"/>
                </a:solidFill>
              </a:rPr>
              <a:t>Индивидуализации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2852936"/>
            <a:ext cx="2629445" cy="3489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8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449</Words>
  <Application>Microsoft Office PowerPoint</Application>
  <PresentationFormat>Экран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Задачи ФГОС ДО:</vt:lpstr>
      <vt:lpstr>Трудности семейного воспитания:</vt:lpstr>
      <vt:lpstr>Презентация PowerPoint</vt:lpstr>
      <vt:lpstr>Презентация PowerPoint</vt:lpstr>
      <vt:lpstr>Задачи художественно-эстетического воспитания:</vt:lpstr>
      <vt:lpstr>Взаимодействие МДОУ и семьи по художественно-эстетическому воспитанию</vt:lpstr>
      <vt:lpstr>Задачи кружковой работы:</vt:lpstr>
      <vt:lpstr>Принципы работы:</vt:lpstr>
      <vt:lpstr>Этапы работы:</vt:lpstr>
      <vt:lpstr>Работа с родителями:</vt:lpstr>
      <vt:lpstr>Работа с детьми</vt:lpstr>
      <vt:lpstr>Формы работы:</vt:lpstr>
      <vt:lpstr>Тематика встреч с родителями: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детско-родительского занятия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Социальное партнерство ДОУ и семьи в вопросах творческого развития личности дошкольника в условиях реализации ФГОС дошкольного образования</dc:title>
  <dc:creator>Admin</dc:creator>
  <cp:lastModifiedBy>user</cp:lastModifiedBy>
  <cp:revision>30</cp:revision>
  <dcterms:created xsi:type="dcterms:W3CDTF">2016-08-23T11:06:29Z</dcterms:created>
  <dcterms:modified xsi:type="dcterms:W3CDTF">2017-07-13T13:01:47Z</dcterms:modified>
</cp:coreProperties>
</file>